
<file path=[Content_Types].xml><?xml version="1.0" encoding="utf-8"?>
<Types xmlns="http://schemas.openxmlformats.org/package/2006/content-types">
  <Default Extension="png" ContentType="image/png"/>
  <Default Extension="mpeg" ContentType="vide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7" r:id="rId2"/>
    <p:sldId id="311" r:id="rId3"/>
    <p:sldId id="312" r:id="rId4"/>
    <p:sldId id="330" r:id="rId5"/>
    <p:sldId id="331" r:id="rId6"/>
    <p:sldId id="332" r:id="rId7"/>
    <p:sldId id="299" r:id="rId8"/>
    <p:sldId id="300" r:id="rId9"/>
    <p:sldId id="301" r:id="rId10"/>
    <p:sldId id="328" r:id="rId11"/>
    <p:sldId id="304" r:id="rId12"/>
    <p:sldId id="329" r:id="rId13"/>
    <p:sldId id="313" r:id="rId14"/>
    <p:sldId id="314" r:id="rId15"/>
    <p:sldId id="324" r:id="rId16"/>
    <p:sldId id="325" r:id="rId17"/>
    <p:sldId id="326" r:id="rId18"/>
    <p:sldId id="327" r:id="rId19"/>
    <p:sldId id="315" r:id="rId20"/>
    <p:sldId id="316" r:id="rId21"/>
    <p:sldId id="333" r:id="rId22"/>
    <p:sldId id="334" r:id="rId23"/>
    <p:sldId id="335" r:id="rId24"/>
    <p:sldId id="305" r:id="rId25"/>
    <p:sldId id="306" r:id="rId26"/>
    <p:sldId id="307" r:id="rId27"/>
    <p:sldId id="308" r:id="rId28"/>
    <p:sldId id="309" r:id="rId29"/>
    <p:sldId id="310" r:id="rId30"/>
    <p:sldId id="317" r:id="rId31"/>
    <p:sldId id="318" r:id="rId32"/>
    <p:sldId id="321" r:id="rId33"/>
    <p:sldId id="322" r:id="rId34"/>
    <p:sldId id="323" r:id="rId35"/>
    <p:sldId id="319" r:id="rId36"/>
    <p:sldId id="320" r:id="rId37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CA3D"/>
    <a:srgbClr val="9A427E"/>
    <a:srgbClr val="87D0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6EB96C-43C6-4B51-9AB1-0463D8E11BDC}" type="datetimeFigureOut">
              <a:rPr lang="hr-HR" smtClean="0"/>
              <a:pPr/>
              <a:t>5.7.2013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CD475F-BCA2-4CD0-8BA8-BC6FBC867AC1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15208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B2BE-C2A9-4A56-9A10-4D6DE0F52043}" type="datetimeFigureOut">
              <a:rPr lang="hr-HR" smtClean="0"/>
              <a:pPr/>
              <a:t>5.7.2013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A64A4-A1B2-4DB9-80F8-1EA1648C488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50220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B2BE-C2A9-4A56-9A10-4D6DE0F52043}" type="datetimeFigureOut">
              <a:rPr lang="hr-HR" smtClean="0"/>
              <a:pPr/>
              <a:t>5.7.2013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A64A4-A1B2-4DB9-80F8-1EA1648C488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3874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B2BE-C2A9-4A56-9A10-4D6DE0F52043}" type="datetimeFigureOut">
              <a:rPr lang="hr-HR" smtClean="0"/>
              <a:pPr/>
              <a:t>5.7.2013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A64A4-A1B2-4DB9-80F8-1EA1648C488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97946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B2BE-C2A9-4A56-9A10-4D6DE0F52043}" type="datetimeFigureOut">
              <a:rPr lang="hr-HR" smtClean="0"/>
              <a:pPr/>
              <a:t>5.7.2013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A64A4-A1B2-4DB9-80F8-1EA1648C488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67071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B2BE-C2A9-4A56-9A10-4D6DE0F52043}" type="datetimeFigureOut">
              <a:rPr lang="hr-HR" smtClean="0"/>
              <a:pPr/>
              <a:t>5.7.2013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A64A4-A1B2-4DB9-80F8-1EA1648C488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79764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B2BE-C2A9-4A56-9A10-4D6DE0F52043}" type="datetimeFigureOut">
              <a:rPr lang="hr-HR" smtClean="0"/>
              <a:pPr/>
              <a:t>5.7.2013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A64A4-A1B2-4DB9-80F8-1EA1648C488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63151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B2BE-C2A9-4A56-9A10-4D6DE0F52043}" type="datetimeFigureOut">
              <a:rPr lang="hr-HR" smtClean="0"/>
              <a:pPr/>
              <a:t>5.7.2013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A64A4-A1B2-4DB9-80F8-1EA1648C488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4311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B2BE-C2A9-4A56-9A10-4D6DE0F52043}" type="datetimeFigureOut">
              <a:rPr lang="hr-HR" smtClean="0"/>
              <a:pPr/>
              <a:t>5.7.2013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A64A4-A1B2-4DB9-80F8-1EA1648C488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9395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B2BE-C2A9-4A56-9A10-4D6DE0F52043}" type="datetimeFigureOut">
              <a:rPr lang="hr-HR" smtClean="0"/>
              <a:pPr/>
              <a:t>5.7.2013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A64A4-A1B2-4DB9-80F8-1EA1648C488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026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B2BE-C2A9-4A56-9A10-4D6DE0F52043}" type="datetimeFigureOut">
              <a:rPr lang="hr-HR" smtClean="0"/>
              <a:pPr/>
              <a:t>5.7.2013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A64A4-A1B2-4DB9-80F8-1EA1648C488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5200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B2BE-C2A9-4A56-9A10-4D6DE0F52043}" type="datetimeFigureOut">
              <a:rPr lang="hr-HR" smtClean="0"/>
              <a:pPr/>
              <a:t>5.7.2013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A64A4-A1B2-4DB9-80F8-1EA1648C488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31601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DB2BE-C2A9-4A56-9A10-4D6DE0F52043}" type="datetimeFigureOut">
              <a:rPr lang="hr-HR" smtClean="0"/>
              <a:pPr/>
              <a:t>5.7.2013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A64A4-A1B2-4DB9-80F8-1EA1648C4888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72529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video" Target="../media/media1.mpeg"/><Relationship Id="rId1" Type="http://schemas.microsoft.com/office/2007/relationships/media" Target="../media/media1.mpe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4869160"/>
            <a:ext cx="8243966" cy="118234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Activity planning according to Work Packages I-VII</a:t>
            </a:r>
            <a:endParaRPr lang="hr-HR" sz="2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41408"/>
            <a:ext cx="4088140" cy="3362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74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3"/>
          <p:cNvSpPr txBox="1">
            <a:spLocks/>
          </p:cNvSpPr>
          <p:nvPr/>
        </p:nvSpPr>
        <p:spPr>
          <a:xfrm>
            <a:off x="179388" y="1285875"/>
            <a:ext cx="8666162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hr-H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Outgoing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hr-H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econdments</a:t>
            </a:r>
            <a:endParaRPr kumimoji="0" lang="hr-H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hr-H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Up to </a:t>
            </a:r>
            <a:r>
              <a:rPr kumimoji="0" lang="hr-H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 months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The project budget covers daily allowances, travel, accomodation</a:t>
            </a:r>
            <a:endParaRPr kumimoji="0" lang="hr-HR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40 RBI scientists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54 tasks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hr-H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Altogether </a:t>
            </a:r>
            <a:r>
              <a:rPr kumimoji="0" lang="hr-H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111 months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18025" y="3284538"/>
            <a:ext cx="459105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5772150" y="180975"/>
            <a:ext cx="3073400" cy="2176463"/>
            <a:chOff x="5771455" y="181421"/>
            <a:chExt cx="3073400" cy="2176463"/>
          </a:xfrm>
        </p:grpSpPr>
        <p:pic>
          <p:nvPicPr>
            <p:cNvPr id="5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71455" y="181421"/>
              <a:ext cx="3073400" cy="2176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Rectangle 5"/>
            <p:cNvSpPr/>
            <p:nvPr/>
          </p:nvSpPr>
          <p:spPr>
            <a:xfrm>
              <a:off x="6012755" y="1954659"/>
              <a:ext cx="287338" cy="3698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hr-HR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316218" y="1954659"/>
              <a:ext cx="360362" cy="3698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hr-HR"/>
            </a:p>
          </p:txBody>
        </p:sp>
      </p:grp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2088" y="4354513"/>
            <a:ext cx="4684712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Content Placeholder 3"/>
          <p:cNvSpPr txBox="1">
            <a:spLocks/>
          </p:cNvSpPr>
          <p:nvPr/>
        </p:nvSpPr>
        <p:spPr bwMode="auto">
          <a:xfrm>
            <a:off x="250825" y="1600200"/>
            <a:ext cx="864235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hr-HR" sz="2400" dirty="0" err="1" smtClean="0"/>
              <a:t>Incoming</a:t>
            </a:r>
            <a:r>
              <a:rPr lang="hr-HR" sz="2400" dirty="0" smtClean="0"/>
              <a:t> s</a:t>
            </a:r>
            <a:r>
              <a:rPr lang="en-US" sz="2400" dirty="0" err="1" smtClean="0"/>
              <a:t>econdments</a:t>
            </a:r>
            <a:r>
              <a:rPr lang="hr-HR" sz="2400" dirty="0" smtClean="0"/>
              <a:t> </a:t>
            </a:r>
          </a:p>
          <a:p>
            <a:pPr lvl="1" eaLnBrk="1" hangingPunct="1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000" b="1" dirty="0" smtClean="0"/>
              <a:t>Workshop lectures </a:t>
            </a:r>
            <a:r>
              <a:rPr lang="en-US" sz="2000" dirty="0" smtClean="0"/>
              <a:t>(lecture topics in </a:t>
            </a:r>
            <a:r>
              <a:rPr lang="en-US" sz="2000" u="sng" dirty="0" smtClean="0">
                <a:hlinkClick r:id="" action="ppaction://hlinkfile"/>
              </a:rPr>
              <a:t>WP5</a:t>
            </a:r>
            <a:r>
              <a:rPr lang="en-US" sz="2000" dirty="0" smtClean="0"/>
              <a:t>)</a:t>
            </a:r>
            <a:endParaRPr lang="hr-HR" sz="2000" dirty="0" smtClean="0"/>
          </a:p>
          <a:p>
            <a:pPr lvl="1" eaLnBrk="1" hangingPunct="1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000" dirty="0" smtClean="0"/>
              <a:t>Round table discussions</a:t>
            </a:r>
            <a:r>
              <a:rPr lang="hr-HR" sz="2000" dirty="0" smtClean="0"/>
              <a:t>/ p</a:t>
            </a:r>
            <a:r>
              <a:rPr lang="en-US" sz="2000" dirty="0" err="1" smtClean="0"/>
              <a:t>ractical</a:t>
            </a:r>
            <a:r>
              <a:rPr lang="en-US" sz="2000" dirty="0" smtClean="0"/>
              <a:t> work and demonstration of specific applications</a:t>
            </a:r>
            <a:endParaRPr lang="hr-HR" sz="2000" dirty="0" smtClean="0"/>
          </a:p>
          <a:p>
            <a:pPr lvl="1" eaLnBrk="1" hangingPunct="1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000" dirty="0" smtClean="0"/>
              <a:t>Incoming </a:t>
            </a:r>
            <a:r>
              <a:rPr lang="en-US" sz="2000" dirty="0" err="1" smtClean="0"/>
              <a:t>secondees</a:t>
            </a:r>
            <a:r>
              <a:rPr lang="en-US" sz="2000" dirty="0" smtClean="0"/>
              <a:t> will provide a PDF document containing the presentation shown at</a:t>
            </a:r>
            <a:r>
              <a:rPr lang="hr-HR" sz="2000" dirty="0" smtClean="0"/>
              <a:t> </a:t>
            </a:r>
            <a:r>
              <a:rPr lang="hr-HR" sz="2000" dirty="0" err="1" smtClean="0"/>
              <a:t>workshops</a:t>
            </a:r>
            <a:r>
              <a:rPr lang="hr-HR" sz="2000" dirty="0" smtClean="0"/>
              <a:t>/</a:t>
            </a:r>
            <a:r>
              <a:rPr lang="hr-HR" sz="2000" dirty="0" err="1" smtClean="0"/>
              <a:t>seminars</a:t>
            </a:r>
            <a:r>
              <a:rPr lang="hr-HR" sz="2000" dirty="0" smtClean="0"/>
              <a:t>/</a:t>
            </a:r>
            <a:r>
              <a:rPr lang="hr-HR" sz="2000" dirty="0" err="1" smtClean="0"/>
              <a:t>lectures</a:t>
            </a:r>
            <a:endParaRPr lang="en-US" sz="2000" dirty="0" smtClean="0"/>
          </a:p>
          <a:p>
            <a:pPr eaLnBrk="1" hangingPunct="1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hr-HR" sz="2400" dirty="0" err="1" smtClean="0"/>
              <a:t>Visits</a:t>
            </a:r>
            <a:r>
              <a:rPr lang="hr-HR" sz="2400" dirty="0" smtClean="0"/>
              <a:t> are </a:t>
            </a:r>
            <a:r>
              <a:rPr lang="hr-HR" sz="2400" dirty="0" err="1" smtClean="0"/>
              <a:t>limited</a:t>
            </a:r>
            <a:r>
              <a:rPr lang="hr-HR" sz="2400" dirty="0" smtClean="0"/>
              <a:t> to </a:t>
            </a:r>
            <a:r>
              <a:rPr lang="hr-HR" sz="2400" dirty="0" err="1" smtClean="0"/>
              <a:t>periods</a:t>
            </a:r>
            <a:r>
              <a:rPr lang="hr-HR" sz="2400" dirty="0" smtClean="0"/>
              <a:t> </a:t>
            </a:r>
            <a:r>
              <a:rPr lang="hr-HR" sz="2400" dirty="0" err="1" smtClean="0"/>
              <a:t>of</a:t>
            </a:r>
            <a:r>
              <a:rPr lang="hr-HR" sz="2400" dirty="0" smtClean="0"/>
              <a:t> 5 </a:t>
            </a:r>
            <a:r>
              <a:rPr lang="hr-HR" sz="2400" dirty="0" err="1" smtClean="0"/>
              <a:t>days</a:t>
            </a:r>
            <a:r>
              <a:rPr lang="hr-HR" sz="2400" dirty="0" smtClean="0"/>
              <a:t>, </a:t>
            </a:r>
            <a:r>
              <a:rPr lang="hr-HR" sz="2400" dirty="0" err="1" smtClean="0"/>
              <a:t>maximum</a:t>
            </a:r>
            <a:r>
              <a:rPr lang="hr-HR" sz="2400" dirty="0" smtClean="0"/>
              <a:t> 3 </a:t>
            </a:r>
            <a:r>
              <a:rPr lang="hr-HR" sz="2400" dirty="0" err="1" smtClean="0"/>
              <a:t>visits</a:t>
            </a:r>
            <a:endParaRPr lang="hr-HR" sz="2400" dirty="0" smtClean="0"/>
          </a:p>
          <a:p>
            <a:pPr marL="0" indent="0" eaLnBrk="1" hangingPunct="1">
              <a:spcBef>
                <a:spcPct val="20000"/>
              </a:spcBef>
              <a:defRPr/>
            </a:pPr>
            <a:endParaRPr lang="hr-HR" sz="2400" dirty="0" smtClean="0"/>
          </a:p>
        </p:txBody>
      </p:sp>
    </p:spTree>
    <p:extLst>
      <p:ext uri="{BB962C8B-B14F-4D97-AF65-F5344CB8AC3E}">
        <p14:creationId xmlns:p14="http://schemas.microsoft.com/office/powerpoint/2010/main" val="79536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57200" y="1285875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hr-H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Tasks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hr-H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hr-H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Reports on secondment visits (outgoing/incoming) – month 18/36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standard laboratory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manual</a:t>
            </a:r>
            <a:r>
              <a:rPr kumimoji="0" lang="hr-H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document</a:t>
            </a:r>
            <a:r>
              <a:rPr kumimoji="0" lang="hr-H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Report to identify the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level of success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of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secondment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and note</a:t>
            </a: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any lessons learned for future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secondments</a:t>
            </a:r>
            <a:endParaRPr kumimoji="0" lang="hr-H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Secondment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Reports</a:t>
            </a:r>
            <a:r>
              <a:rPr kumimoji="0" lang="hr-H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- Post 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Implementation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Review</a:t>
            </a:r>
            <a:endParaRPr kumimoji="0" lang="hr-H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Evaluation on whether the concerned activities contribute</a:t>
            </a: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to the Research Potential increase of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RB</a:t>
            </a: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and the necessary measures to be taken in order to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preserve the</a:t>
            </a:r>
            <a:r>
              <a:rPr kumimoji="0" lang="hr-H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sustainability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of the implemented actions or benefits</a:t>
            </a:r>
            <a:endParaRPr kumimoji="0" lang="hr-H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hr-H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0473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932864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862146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ular Callout 5"/>
          <p:cNvSpPr/>
          <p:nvPr/>
        </p:nvSpPr>
        <p:spPr>
          <a:xfrm>
            <a:off x="2051720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87D0C8"/>
          </a:solidFill>
          <a:ln>
            <a:solidFill>
              <a:srgbClr val="87D0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3600" b="1" dirty="0" smtClean="0">
                <a:latin typeface="Scala Sans"/>
                <a:cs typeface="Arial" pitchFamily="34" charset="0"/>
              </a:rPr>
              <a:t>WP3</a:t>
            </a:r>
            <a:endParaRPr lang="en-US" sz="3600" b="1" dirty="0">
              <a:latin typeface="Scala Sans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4610" y="1480108"/>
            <a:ext cx="7311617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800" b="1" dirty="0">
                <a:latin typeface="Arial" pitchFamily="34" charset="0"/>
                <a:cs typeface="Arial" pitchFamily="34" charset="0"/>
              </a:rPr>
              <a:t>Equipment Implementation &amp; </a:t>
            </a:r>
            <a:r>
              <a:rPr lang="hr-HR" sz="2800" b="1" dirty="0" smtClean="0">
                <a:latin typeface="Arial" pitchFamily="34" charset="0"/>
                <a:cs typeface="Arial" pitchFamily="34" charset="0"/>
              </a:rPr>
              <a:t>Exploitation</a:t>
            </a:r>
          </a:p>
          <a:p>
            <a:pPr algn="ctr"/>
            <a:r>
              <a:rPr lang="hr-HR" sz="2800" b="1" dirty="0" smtClean="0">
                <a:latin typeface="Arial" pitchFamily="34" charset="0"/>
                <a:cs typeface="Arial" pitchFamily="34" charset="0"/>
              </a:rPr>
              <a:t> </a:t>
            </a:r>
            <a:endParaRPr lang="hr-HR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hr-HR" sz="2800" dirty="0" smtClean="0">
                <a:latin typeface="Arial" pitchFamily="34" charset="0"/>
                <a:cs typeface="Arial" pitchFamily="34" charset="0"/>
              </a:rPr>
              <a:t>Ivo Piantanida</a:t>
            </a:r>
          </a:p>
          <a:p>
            <a:pPr algn="ctr"/>
            <a:r>
              <a:rPr lang="hr-HR" sz="2000" dirty="0" smtClean="0">
                <a:latin typeface="Arial" pitchFamily="34" charset="0"/>
                <a:cs typeface="Arial" pitchFamily="34" charset="0"/>
              </a:rPr>
              <a:t>Ivo.Piantanida@irb.hr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89248" y="3457018"/>
            <a:ext cx="8229600" cy="206021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hr-HR" sz="2800" b="1" dirty="0" smtClean="0">
                <a:solidFill>
                  <a:schemeClr val="tx1"/>
                </a:solidFill>
              </a:rPr>
              <a:t>Objectives</a:t>
            </a:r>
          </a:p>
          <a:p>
            <a:pPr algn="just"/>
            <a:r>
              <a:rPr lang="hr-HR" sz="2400" dirty="0" smtClean="0">
                <a:solidFill>
                  <a:schemeClr val="tx1"/>
                </a:solidFill>
              </a:rPr>
              <a:t>Fill the gaps in the bio-oriented </a:t>
            </a:r>
            <a:r>
              <a:rPr lang="en-US" sz="2400" dirty="0">
                <a:solidFill>
                  <a:schemeClr val="tx1"/>
                </a:solidFill>
              </a:rPr>
              <a:t>research </a:t>
            </a:r>
            <a:r>
              <a:rPr lang="hr-HR" sz="2400" dirty="0" smtClean="0">
                <a:solidFill>
                  <a:schemeClr val="tx1"/>
                </a:solidFill>
              </a:rPr>
              <a:t>instrumentation pipeline</a:t>
            </a:r>
            <a:r>
              <a:rPr lang="en-US" sz="2400" dirty="0" smtClean="0">
                <a:solidFill>
                  <a:schemeClr val="tx1"/>
                </a:solidFill>
              </a:rPr>
              <a:t> of RBI</a:t>
            </a:r>
            <a:r>
              <a:rPr lang="hr-HR" sz="2400" dirty="0" smtClean="0">
                <a:solidFill>
                  <a:schemeClr val="tx1"/>
                </a:solidFill>
              </a:rPr>
              <a:t> by new equipment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hr-HR" sz="2400" dirty="0" smtClean="0">
                <a:solidFill>
                  <a:schemeClr val="tx1"/>
                </a:solidFill>
              </a:rPr>
              <a:t>Upgrade of the existing </a:t>
            </a:r>
            <a:r>
              <a:rPr lang="en-US" sz="2400" dirty="0" smtClean="0">
                <a:solidFill>
                  <a:schemeClr val="tx1"/>
                </a:solidFill>
              </a:rPr>
              <a:t>capacities of RBI </a:t>
            </a:r>
            <a:r>
              <a:rPr lang="hr-HR" sz="2400" dirty="0" smtClean="0">
                <a:solidFill>
                  <a:schemeClr val="tx1"/>
                </a:solidFill>
              </a:rPr>
              <a:t>bio-oriented </a:t>
            </a:r>
            <a:r>
              <a:rPr lang="en-US" sz="2400" dirty="0">
                <a:solidFill>
                  <a:schemeClr val="tx1"/>
                </a:solidFill>
              </a:rPr>
              <a:t>research </a:t>
            </a:r>
            <a:endParaRPr lang="hr-HR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Content Placeholder 3"/>
          <p:cNvSpPr txBox="1">
            <a:spLocks/>
          </p:cNvSpPr>
          <p:nvPr/>
        </p:nvSpPr>
        <p:spPr>
          <a:xfrm>
            <a:off x="106364" y="701246"/>
            <a:ext cx="8966230" cy="165618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hr-H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Bio-organic chemistry </a:t>
            </a:r>
          </a:p>
          <a:p>
            <a:pPr algn="ctr">
              <a:buFont typeface="Arial" pitchFamily="34" charset="0"/>
              <a:buNone/>
            </a:pPr>
            <a:r>
              <a:rPr lang="hr-H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				(Piantanida, Jerić, Roje, Smith)</a:t>
            </a:r>
          </a:p>
          <a:p>
            <a:r>
              <a:rPr lang="hr-H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Structural characterisation of biomacromolecules (DNA/RNA/proteins)</a:t>
            </a:r>
          </a:p>
          <a:p>
            <a:r>
              <a:rPr lang="hr-H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Fluorescent markers, bioactive small molecules targeting biomolecules </a:t>
            </a:r>
            <a:endParaRPr lang="en-US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8068" y="4440990"/>
            <a:ext cx="849877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000" b="1" u="sng" dirty="0">
                <a:latin typeface="Arial" pitchFamily="34" charset="0"/>
                <a:cs typeface="Arial" pitchFamily="34" charset="0"/>
              </a:rPr>
              <a:t>NEW equipment</a:t>
            </a:r>
            <a:r>
              <a:rPr lang="hr-HR" sz="2000" dirty="0">
                <a:latin typeface="Arial" pitchFamily="34" charset="0"/>
                <a:cs typeface="Arial" pitchFamily="34" charset="0"/>
              </a:rPr>
              <a:t>: set of microcalorimeters (nanoDSC, ITC), viscometer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000" b="1" u="sng" dirty="0">
                <a:latin typeface="Arial" pitchFamily="34" charset="0"/>
                <a:cs typeface="Arial" pitchFamily="34" charset="0"/>
              </a:rPr>
              <a:t>UPGRADES</a:t>
            </a:r>
            <a:r>
              <a:rPr lang="hr-HR" sz="2000" dirty="0">
                <a:latin typeface="Arial" pitchFamily="34" charset="0"/>
                <a:cs typeface="Arial" pitchFamily="34" charset="0"/>
              </a:rPr>
              <a:t>: flow oriented linear dichroism (LD) on CD/ORD Jasco J815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000" b="1" u="sng" dirty="0">
                <a:latin typeface="Arial" pitchFamily="34" charset="0"/>
                <a:cs typeface="Arial" pitchFamily="34" charset="0"/>
              </a:rPr>
              <a:t>EXISTING</a:t>
            </a:r>
            <a:r>
              <a:rPr lang="hr-HR" sz="2000" dirty="0">
                <a:latin typeface="Arial" pitchFamily="34" charset="0"/>
                <a:cs typeface="Arial" pitchFamily="34" charset="0"/>
              </a:rPr>
              <a:t>: UV/vis (+thermal denaturation), fluorimeters, NMR, IR, set of MS instruments, gel electrophoresis, ...</a:t>
            </a: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381024" y="2515699"/>
            <a:ext cx="3691174" cy="1699119"/>
            <a:chOff x="2190280" y="2163968"/>
            <a:chExt cx="4613968" cy="2123899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190280" y="2163968"/>
              <a:ext cx="1717118" cy="212389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" descr="Image047Snapshot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4576" y="2237409"/>
              <a:ext cx="1949672" cy="19496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Curved Up Arrow 11"/>
            <p:cNvSpPr/>
            <p:nvPr/>
          </p:nvSpPr>
          <p:spPr>
            <a:xfrm>
              <a:off x="3048839" y="3573016"/>
              <a:ext cx="2183525" cy="627737"/>
            </a:xfrm>
            <a:prstGeom prst="curvedUp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3131840" y="116632"/>
            <a:ext cx="568863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u="sng" dirty="0" smtClean="0">
                <a:latin typeface="Arial" pitchFamily="34" charset="0"/>
                <a:cs typeface="Arial" pitchFamily="34" charset="0"/>
              </a:rPr>
              <a:t>BIOIMAGING – EQUIPMENT</a:t>
            </a:r>
          </a:p>
          <a:p>
            <a:r>
              <a:rPr lang="hr-HR" sz="2000" b="1" dirty="0" smtClean="0">
                <a:latin typeface="Arial" pitchFamily="34" charset="0"/>
                <a:cs typeface="Arial" pitchFamily="34" charset="0"/>
              </a:rPr>
              <a:t>Confocal  Microscopy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					(Weber)</a:t>
            </a:r>
          </a:p>
          <a:p>
            <a:pPr>
              <a:buFontTx/>
              <a:buChar char="-"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r-HR" sz="2000" b="1" u="sng" dirty="0" smtClean="0">
                <a:latin typeface="Arial" pitchFamily="34" charset="0"/>
                <a:cs typeface="Arial" pitchFamily="34" charset="0"/>
              </a:rPr>
              <a:t>present state</a:t>
            </a:r>
            <a:r>
              <a:rPr lang="hr-HR" sz="2000" dirty="0" smtClean="0">
                <a:latin typeface="Arial" pitchFamily="34" charset="0"/>
                <a:cs typeface="Arial" pitchFamily="34" charset="0"/>
              </a:rPr>
              <a:t>: Leica TCS SP2 AOBS (2003)</a:t>
            </a:r>
          </a:p>
          <a:p>
            <a:pPr>
              <a:buFontTx/>
              <a:buChar char="-"/>
            </a:pPr>
            <a:r>
              <a:rPr lang="hr-HR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r-HR" sz="2000" b="1" u="sng" dirty="0" smtClean="0">
                <a:latin typeface="Arial" pitchFamily="34" charset="0"/>
                <a:cs typeface="Arial" pitchFamily="34" charset="0"/>
              </a:rPr>
              <a:t>UPGRADE</a:t>
            </a:r>
            <a:r>
              <a:rPr lang="hr-HR" sz="2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versatile</a:t>
            </a:r>
            <a:r>
              <a:rPr lang="hr-HR" sz="20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flexible</a:t>
            </a:r>
            <a:r>
              <a:rPr lang="hr-HR" sz="2000" dirty="0" smtClean="0">
                <a:latin typeface="Arial" pitchFamily="34" charset="0"/>
                <a:cs typeface="Arial" pitchFamily="34" charset="0"/>
              </a:rPr>
              <a:t> &amp; expandable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hr-HR" sz="20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5351" y="1896342"/>
            <a:ext cx="9088451" cy="4477023"/>
            <a:chOff x="-5351" y="1896342"/>
            <a:chExt cx="9088451" cy="4477023"/>
          </a:xfrm>
        </p:grpSpPr>
        <p:pic>
          <p:nvPicPr>
            <p:cNvPr id="9" name="Picture 2" descr="https://encrypted-tbn0.gstatic.com/images?q=tbn:ANd9GcR3kIc8E7n2J6Ov5RTR78sP8VXLG4P2EsFHMVfd50Xz0DMh-aWa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67544" y="2974122"/>
              <a:ext cx="3312368" cy="1030942"/>
            </a:xfrm>
            <a:prstGeom prst="rect">
              <a:avLst/>
            </a:prstGeom>
            <a:noFill/>
          </p:spPr>
        </p:pic>
        <p:pic>
          <p:nvPicPr>
            <p:cNvPr id="10" name="Picture 4" descr="http://images.tandf.co.uk/common/jackets/crclarge/978142007/9781420078909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444208" y="3209765"/>
              <a:ext cx="1944216" cy="2927126"/>
            </a:xfrm>
            <a:prstGeom prst="rect">
              <a:avLst/>
            </a:prstGeom>
            <a:noFill/>
          </p:spPr>
        </p:pic>
        <p:sp>
          <p:nvSpPr>
            <p:cNvPr id="11" name="Rectangle 10"/>
            <p:cNvSpPr/>
            <p:nvPr/>
          </p:nvSpPr>
          <p:spPr>
            <a:xfrm>
              <a:off x="1187624" y="4908689"/>
              <a:ext cx="218790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hr-HR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LIVE CELL IMAGING</a:t>
              </a: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1429" y="2442374"/>
              <a:ext cx="410618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hr-HR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MICROSPECTROFLUORIMETRY </a:t>
              </a:r>
              <a:r>
                <a:rPr lang="hr-HR" sz="1600" b="1" i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IN SITU</a:t>
              </a:r>
              <a:endParaRPr lang="en-US" sz="16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139952" y="2786058"/>
              <a:ext cx="494314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hr-HR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ADVANCED FLUORESCENCE-BASED METHODS</a:t>
              </a: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-5351" y="1896342"/>
              <a:ext cx="295016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hr-HR" sz="2000" b="1" cap="all" dirty="0">
                  <a:latin typeface="Arial" pitchFamily="34" charset="0"/>
                  <a:cs typeface="Arial" pitchFamily="34" charset="0"/>
                </a:rPr>
                <a:t> main applications:</a:t>
              </a: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7904" y="4302242"/>
              <a:ext cx="1944216" cy="2071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2" name="Group 11"/>
          <p:cNvGrpSpPr/>
          <p:nvPr/>
        </p:nvGrpSpPr>
        <p:grpSpPr>
          <a:xfrm>
            <a:off x="806848" y="522345"/>
            <a:ext cx="7479928" cy="5478423"/>
            <a:chOff x="404440" y="332656"/>
            <a:chExt cx="7479928" cy="5478423"/>
          </a:xfrm>
        </p:grpSpPr>
        <p:sp>
          <p:nvSpPr>
            <p:cNvPr id="13" name="TextBox 12"/>
            <p:cNvSpPr txBox="1"/>
            <p:nvPr/>
          </p:nvSpPr>
          <p:spPr>
            <a:xfrm>
              <a:off x="2987824" y="332656"/>
              <a:ext cx="4896544" cy="5478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2000" b="1" dirty="0" smtClean="0">
                  <a:latin typeface="Arial" pitchFamily="34" charset="0"/>
                  <a:cs typeface="Arial" pitchFamily="34" charset="0"/>
                </a:rPr>
                <a:t>BIOIMAGING – EQUIPMENT</a:t>
              </a:r>
            </a:p>
            <a:p>
              <a:r>
                <a:rPr lang="hr-HR" sz="2000" b="1" dirty="0" smtClean="0">
                  <a:latin typeface="Arial" pitchFamily="34" charset="0"/>
                  <a:cs typeface="Arial" pitchFamily="34" charset="0"/>
                </a:rPr>
                <a:t>Confocal  Microscopy</a:t>
              </a:r>
            </a:p>
            <a:p>
              <a:endParaRPr lang="hr-HR" sz="2000" dirty="0" smtClean="0">
                <a:latin typeface="Arial" pitchFamily="34" charset="0"/>
                <a:cs typeface="Arial" pitchFamily="34" charset="0"/>
              </a:endParaRPr>
            </a:p>
            <a:p>
              <a:pPr>
                <a:lnSpc>
                  <a:spcPts val="2900"/>
                </a:lnSpc>
                <a:buFontTx/>
                <a:buChar char="-"/>
              </a:pPr>
              <a:r>
                <a:rPr lang="hr-HR" sz="2000" dirty="0" smtClean="0">
                  <a:latin typeface="Arial" pitchFamily="34" charset="0"/>
                  <a:cs typeface="Arial" pitchFamily="34" charset="0"/>
                </a:rPr>
                <a:t> requirements:</a:t>
              </a:r>
            </a:p>
            <a:p>
              <a:pPr lvl="1">
                <a:lnSpc>
                  <a:spcPts val="2900"/>
                </a:lnSpc>
                <a:buFont typeface="Arial" pitchFamily="34" charset="0"/>
                <a:buChar char="•"/>
              </a:pPr>
              <a:r>
                <a:rPr lang="hr-HR" sz="2000" dirty="0" smtClean="0">
                  <a:latin typeface="Arial" pitchFamily="34" charset="0"/>
                  <a:cs typeface="Arial" pitchFamily="34" charset="0"/>
                </a:rPr>
                <a:t> continuous excitation range</a:t>
              </a:r>
            </a:p>
            <a:p>
              <a:pPr lvl="1">
                <a:lnSpc>
                  <a:spcPts val="2900"/>
                </a:lnSpc>
                <a:buFont typeface="Arial" pitchFamily="34" charset="0"/>
                <a:buChar char="•"/>
              </a:pPr>
              <a:r>
                <a:rPr lang="hr-HR" sz="2000" dirty="0" smtClean="0">
                  <a:latin typeface="Arial" pitchFamily="34" charset="0"/>
                  <a:cs typeface="Arial" pitchFamily="34" charset="0"/>
                </a:rPr>
                <a:t> spectral detection</a:t>
              </a:r>
            </a:p>
            <a:p>
              <a:pPr lvl="1">
                <a:lnSpc>
                  <a:spcPts val="2900"/>
                </a:lnSpc>
                <a:buFont typeface="Arial" pitchFamily="34" charset="0"/>
                <a:buChar char="•"/>
              </a:pPr>
              <a:r>
                <a:rPr lang="hr-HR" sz="2000" dirty="0" smtClean="0">
                  <a:latin typeface="Arial" pitchFamily="34" charset="0"/>
                  <a:cs typeface="Arial" pitchFamily="34" charset="0"/>
                </a:rPr>
                <a:t> fast scanning</a:t>
              </a:r>
            </a:p>
            <a:p>
              <a:pPr lvl="1">
                <a:lnSpc>
                  <a:spcPts val="2900"/>
                </a:lnSpc>
                <a:buFont typeface="Arial" pitchFamily="34" charset="0"/>
                <a:buChar char="•"/>
              </a:pPr>
              <a:r>
                <a:rPr lang="hr-HR" sz="2000" dirty="0" smtClean="0">
                  <a:latin typeface="Arial" pitchFamily="34" charset="0"/>
                  <a:cs typeface="Arial" pitchFamily="34" charset="0"/>
                </a:rPr>
                <a:t> improved sensitivity</a:t>
              </a:r>
            </a:p>
            <a:p>
              <a:pPr lvl="1">
                <a:lnSpc>
                  <a:spcPts val="2900"/>
                </a:lnSpc>
                <a:buFont typeface="Arial" pitchFamily="34" charset="0"/>
                <a:buChar char="•"/>
              </a:pPr>
              <a:r>
                <a:rPr lang="hr-HR" sz="2000" dirty="0" smtClean="0">
                  <a:latin typeface="Arial" pitchFamily="34" charset="0"/>
                  <a:cs typeface="Arial" pitchFamily="34" charset="0"/>
                </a:rPr>
                <a:t> automatic focus control</a:t>
              </a:r>
            </a:p>
            <a:p>
              <a:pPr lvl="1">
                <a:lnSpc>
                  <a:spcPts val="2900"/>
                </a:lnSpc>
                <a:buFont typeface="Arial" pitchFamily="34" charset="0"/>
                <a:buChar char="•"/>
              </a:pPr>
              <a:r>
                <a:rPr lang="hr-HR" sz="2000" dirty="0" smtClean="0">
                  <a:latin typeface="Arial" pitchFamily="34" charset="0"/>
                  <a:cs typeface="Arial" pitchFamily="34" charset="0"/>
                </a:rPr>
                <a:t> supression of reflection from glass</a:t>
              </a:r>
            </a:p>
            <a:p>
              <a:pPr lvl="1">
                <a:lnSpc>
                  <a:spcPts val="2900"/>
                </a:lnSpc>
                <a:buFont typeface="Arial" pitchFamily="34" charset="0"/>
                <a:buChar char="•"/>
              </a:pPr>
              <a:r>
                <a:rPr lang="hr-HR" sz="2000" dirty="0" smtClean="0">
                  <a:latin typeface="Arial" pitchFamily="34" charset="0"/>
                  <a:cs typeface="Arial" pitchFamily="34" charset="0"/>
                </a:rPr>
                <a:t> FLIM capability</a:t>
              </a:r>
            </a:p>
            <a:p>
              <a:pPr lvl="1">
                <a:lnSpc>
                  <a:spcPts val="2900"/>
                </a:lnSpc>
                <a:buFont typeface="Arial" pitchFamily="34" charset="0"/>
                <a:buChar char="•"/>
              </a:pPr>
              <a:r>
                <a:rPr lang="hr-HR" sz="2000" dirty="0" smtClean="0">
                  <a:latin typeface="Arial" pitchFamily="34" charset="0"/>
                  <a:cs typeface="Arial" pitchFamily="34" charset="0"/>
                </a:rPr>
                <a:t> high-content screening</a:t>
              </a:r>
            </a:p>
            <a:p>
              <a:pPr lvl="1">
                <a:lnSpc>
                  <a:spcPts val="2900"/>
                </a:lnSpc>
                <a:buFont typeface="Arial" pitchFamily="34" charset="0"/>
                <a:buChar char="•"/>
              </a:pPr>
              <a:r>
                <a:rPr lang="hr-HR" sz="2000" dirty="0" smtClean="0">
                  <a:latin typeface="Arial" pitchFamily="34" charset="0"/>
                  <a:cs typeface="Arial" pitchFamily="34" charset="0"/>
                </a:rPr>
                <a:t> incubation chamber</a:t>
              </a:r>
            </a:p>
            <a:p>
              <a:pPr lvl="1">
                <a:lnSpc>
                  <a:spcPts val="2900"/>
                </a:lnSpc>
                <a:buFont typeface="Arial" pitchFamily="34" charset="0"/>
                <a:buChar char="•"/>
              </a:pPr>
              <a:r>
                <a:rPr lang="hr-HR" sz="2000" dirty="0" smtClean="0">
                  <a:latin typeface="Arial" pitchFamily="34" charset="0"/>
                  <a:cs typeface="Arial" pitchFamily="34" charset="0"/>
                </a:rPr>
                <a:t> image-processing software</a:t>
              </a:r>
            </a:p>
            <a:p>
              <a:pPr lvl="1">
                <a:lnSpc>
                  <a:spcPts val="2900"/>
                </a:lnSpc>
                <a:buFont typeface="Arial" pitchFamily="34" charset="0"/>
                <a:buChar char="•"/>
              </a:pPr>
              <a:r>
                <a:rPr lang="hr-HR" sz="2000" dirty="0" smtClean="0">
                  <a:latin typeface="Arial" pitchFamily="34" charset="0"/>
                  <a:cs typeface="Arial" pitchFamily="34" charset="0"/>
                </a:rPr>
                <a:t> extendable to superresolution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" name="Filic_etal_Movie_1.mpeg">
              <a:hlinkClick r:id="" action="ppaction://media"/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8"/>
            <a:stretch>
              <a:fillRect/>
            </a:stretch>
          </p:blipFill>
          <p:spPr>
            <a:xfrm>
              <a:off x="404440" y="1988840"/>
              <a:ext cx="2430463" cy="25908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Content Placeholder 3"/>
          <p:cNvSpPr txBox="1">
            <a:spLocks/>
          </p:cNvSpPr>
          <p:nvPr/>
        </p:nvSpPr>
        <p:spPr>
          <a:xfrm>
            <a:off x="484948" y="751366"/>
            <a:ext cx="8712968" cy="5822961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Genomics,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Proteomics</a:t>
            </a:r>
            <a:endParaRPr lang="hr-HR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buNone/>
            </a:pPr>
            <a:endParaRPr lang="hr-HR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hr-H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NEW: </a:t>
            </a:r>
            <a:r>
              <a:rPr lang="hr-H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Third generation DNA sequencer</a:t>
            </a:r>
            <a:r>
              <a:rPr lang="hr-HR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r-H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(Vugrek)</a:t>
            </a:r>
            <a:endParaRPr lang="hr-HR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hr-HR" sz="2000" b="1" cap="all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Upgrade</a:t>
            </a:r>
            <a:r>
              <a:rPr lang="hr-HR" sz="2000" b="1" cap="all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hr-H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for RBI </a:t>
            </a:r>
            <a:r>
              <a:rPr lang="hr-HR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microarray </a:t>
            </a:r>
            <a:r>
              <a:rPr lang="hr-H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platform</a:t>
            </a:r>
          </a:p>
          <a:p>
            <a:pPr>
              <a:spcBef>
                <a:spcPts val="0"/>
              </a:spcBef>
            </a:pPr>
            <a:r>
              <a:rPr lang="hr-H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present </a:t>
            </a:r>
            <a:r>
              <a:rPr lang="hr-HR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state: </a:t>
            </a:r>
            <a:endParaRPr lang="hr-HR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hr-HR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hr-HR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hr-HR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hr-HR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hr-HR" sz="2000" b="1" cap="all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hr-HR" sz="1000" b="1" cap="all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hr-HR" sz="2000" b="1" cap="all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hr-HR" sz="2000" b="1" cap="all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hr-HR" sz="2000" b="1" cap="all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Upgrade: </a:t>
            </a:r>
            <a:r>
              <a:rPr lang="hr-H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nanoUPLC for MALDI TOF facility /proteomics </a:t>
            </a:r>
            <a:r>
              <a:rPr lang="hr-H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(Cindrić)</a:t>
            </a:r>
            <a:endParaRPr lang="hr-HR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hr-H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Molecular modelling upgrades (hardware, software)   </a:t>
            </a:r>
            <a:r>
              <a:rPr lang="hr-H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(Šmuc, Smith</a:t>
            </a:r>
            <a:r>
              <a:rPr lang="hr-HR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spcBef>
                <a:spcPts val="0"/>
              </a:spcBef>
            </a:pPr>
            <a:r>
              <a:rPr lang="hr-H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set </a:t>
            </a:r>
            <a:r>
              <a:rPr lang="hr-HR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of equipment for preparation of biological samples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750941" y="2564904"/>
            <a:ext cx="6205435" cy="2275939"/>
            <a:chOff x="1652713" y="2420309"/>
            <a:chExt cx="6205435" cy="2275939"/>
          </a:xfrm>
        </p:grpSpPr>
        <p:sp>
          <p:nvSpPr>
            <p:cNvPr id="9" name="Rectangle 8"/>
            <p:cNvSpPr/>
            <p:nvPr/>
          </p:nvSpPr>
          <p:spPr>
            <a:xfrm>
              <a:off x="1652713" y="4357694"/>
              <a:ext cx="620543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hr-HR" sz="1600" dirty="0" smtClean="0"/>
                <a:t>High </a:t>
              </a:r>
              <a:r>
                <a:rPr lang="hr-HR" sz="1600" dirty="0"/>
                <a:t>resolution microarray </a:t>
              </a:r>
              <a:r>
                <a:rPr lang="hr-HR" sz="1600" dirty="0" smtClean="0"/>
                <a:t>scanner              Microarray </a:t>
              </a:r>
              <a:r>
                <a:rPr lang="hr-HR" sz="1600" dirty="0"/>
                <a:t>spotter </a:t>
              </a:r>
              <a:r>
                <a:rPr lang="hr-HR" sz="1600" dirty="0" smtClean="0"/>
                <a:t>robot</a:t>
              </a:r>
              <a:endParaRPr lang="hr-HR" sz="1600" dirty="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8809" y="2420309"/>
              <a:ext cx="2203133" cy="193738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68947" y="2420309"/>
              <a:ext cx="2556451" cy="190911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3"/>
          <p:cNvSpPr txBox="1">
            <a:spLocks/>
          </p:cNvSpPr>
          <p:nvPr/>
        </p:nvSpPr>
        <p:spPr>
          <a:xfrm>
            <a:off x="360766" y="1032786"/>
            <a:ext cx="8568952" cy="489654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hr-HR" sz="2800" b="1" dirty="0" smtClean="0">
                <a:solidFill>
                  <a:schemeClr val="tx1"/>
                </a:solidFill>
              </a:rPr>
              <a:t>Beyond InnoMol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hr-HR" sz="2400" b="1" i="1" u="sng" dirty="0" smtClean="0">
                <a:solidFill>
                  <a:schemeClr val="tx1"/>
                </a:solidFill>
              </a:rPr>
              <a:t>In vivo imaging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000" b="1" dirty="0">
                <a:solidFill>
                  <a:schemeClr val="tx1"/>
                </a:solidFill>
              </a:rPr>
              <a:t>At RBI </a:t>
            </a:r>
            <a:r>
              <a:rPr lang="hr-HR" sz="2000" b="1" dirty="0" smtClean="0">
                <a:solidFill>
                  <a:schemeClr val="tx1"/>
                </a:solidFill>
              </a:rPr>
              <a:t>: </a:t>
            </a:r>
            <a:r>
              <a:rPr lang="en-US" sz="2000" dirty="0">
                <a:solidFill>
                  <a:schemeClr val="tx1"/>
                </a:solidFill>
              </a:rPr>
              <a:t>Small Animal Positron Emission Tomography </a:t>
            </a:r>
            <a:r>
              <a:rPr lang="en-US" sz="2000" u="sng" dirty="0">
                <a:solidFill>
                  <a:srgbClr val="FF0000"/>
                </a:solidFill>
              </a:rPr>
              <a:t>(PET)</a:t>
            </a:r>
            <a:r>
              <a:rPr lang="hr-HR" sz="2000" dirty="0" smtClean="0">
                <a:solidFill>
                  <a:schemeClr val="tx1"/>
                </a:solidFill>
              </a:rPr>
              <a:t> and PET probes production (</a:t>
            </a:r>
            <a:r>
              <a:rPr lang="hr-HR" sz="2000" dirty="0">
                <a:solidFill>
                  <a:schemeClr val="tx1"/>
                </a:solidFill>
              </a:rPr>
              <a:t>dr. A. Švarc)</a:t>
            </a:r>
            <a:endParaRPr lang="hr-HR" sz="2000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000" b="1" dirty="0" smtClean="0">
                <a:solidFill>
                  <a:schemeClr val="tx1"/>
                </a:solidFill>
              </a:rPr>
              <a:t>At </a:t>
            </a:r>
            <a:r>
              <a:rPr lang="en-US" sz="2000" b="1" dirty="0" smtClean="0">
                <a:solidFill>
                  <a:schemeClr val="tx1"/>
                </a:solidFill>
              </a:rPr>
              <a:t>Croatian </a:t>
            </a:r>
            <a:r>
              <a:rPr lang="en-US" sz="2000" b="1" dirty="0">
                <a:solidFill>
                  <a:schemeClr val="tx1"/>
                </a:solidFill>
              </a:rPr>
              <a:t>Institute for Brain </a:t>
            </a:r>
            <a:r>
              <a:rPr lang="en-US" sz="2000" b="1" dirty="0" smtClean="0">
                <a:solidFill>
                  <a:schemeClr val="tx1"/>
                </a:solidFill>
              </a:rPr>
              <a:t>Research</a:t>
            </a:r>
            <a:r>
              <a:rPr lang="hr-HR" sz="2000" b="1" dirty="0" smtClean="0">
                <a:solidFill>
                  <a:schemeClr val="tx1"/>
                </a:solidFill>
              </a:rPr>
              <a:t> </a:t>
            </a:r>
            <a:r>
              <a:rPr lang="hr-HR" sz="2000" dirty="0">
                <a:solidFill>
                  <a:schemeClr val="tx1"/>
                </a:solidFill>
              </a:rPr>
              <a:t>(Zagreb, Prof</a:t>
            </a:r>
            <a:r>
              <a:rPr lang="hr-HR" sz="2000" dirty="0" smtClean="0">
                <a:solidFill>
                  <a:schemeClr val="tx1"/>
                </a:solidFill>
              </a:rPr>
              <a:t>. S. Gajović) </a:t>
            </a:r>
            <a:r>
              <a:rPr lang="hr-HR" sz="2000" dirty="0">
                <a:solidFill>
                  <a:schemeClr val="tx1"/>
                </a:solidFill>
              </a:rPr>
              <a:t>REGPOT </a:t>
            </a:r>
            <a:r>
              <a:rPr lang="hr-HR" sz="2000" dirty="0" smtClean="0">
                <a:solidFill>
                  <a:schemeClr val="tx1"/>
                </a:solidFill>
              </a:rPr>
              <a:t>Project „</a:t>
            </a:r>
            <a:r>
              <a:rPr lang="hr-HR" sz="20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GLOWBRAIN</a:t>
            </a:r>
            <a:r>
              <a:rPr lang="hr-HR" sz="2000" dirty="0" smtClean="0">
                <a:solidFill>
                  <a:schemeClr val="tx1"/>
                </a:solidFill>
              </a:rPr>
              <a:t>”</a:t>
            </a:r>
            <a:r>
              <a:rPr lang="hr-HR" sz="2000" dirty="0">
                <a:solidFill>
                  <a:schemeClr val="tx1"/>
                </a:solidFill>
              </a:rPr>
              <a:t> </a:t>
            </a:r>
            <a:r>
              <a:rPr lang="hr-HR" sz="2000" dirty="0" smtClean="0">
                <a:solidFill>
                  <a:schemeClr val="tx1"/>
                </a:solidFill>
              </a:rPr>
              <a:t>(2012-15): </a:t>
            </a:r>
            <a:r>
              <a:rPr lang="hr-HR" sz="2000" u="sng" dirty="0" smtClean="0">
                <a:solidFill>
                  <a:srgbClr val="FF0000"/>
                </a:solidFill>
              </a:rPr>
              <a:t>MRI </a:t>
            </a:r>
            <a:r>
              <a:rPr lang="hr-HR" sz="2000" u="sng" dirty="0">
                <a:solidFill>
                  <a:srgbClr val="FF0000"/>
                </a:solidFill>
              </a:rPr>
              <a:t>and </a:t>
            </a:r>
            <a:r>
              <a:rPr lang="hr-HR" sz="2000" u="sng" dirty="0" smtClean="0">
                <a:solidFill>
                  <a:srgbClr val="FF0000"/>
                </a:solidFill>
              </a:rPr>
              <a:t>fluorescence imaging</a:t>
            </a:r>
            <a:r>
              <a:rPr lang="hr-HR" sz="2000" dirty="0" smtClean="0">
                <a:solidFill>
                  <a:schemeClr val="tx1"/>
                </a:solidFill>
              </a:rPr>
              <a:t> (bioluminiscence, fluorescent probes) of small animals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hr-HR" sz="2400" b="1" u="sng" dirty="0" smtClean="0">
                <a:solidFill>
                  <a:schemeClr val="tx1"/>
                </a:solidFill>
              </a:rPr>
              <a:t>Other resources</a:t>
            </a:r>
            <a:r>
              <a:rPr lang="hr-HR" sz="2400" dirty="0" smtClean="0">
                <a:solidFill>
                  <a:schemeClr val="tx1"/>
                </a:solidFill>
              </a:rPr>
              <a:t>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2000" b="1" dirty="0" smtClean="0">
                <a:solidFill>
                  <a:schemeClr val="tx1"/>
                </a:solidFill>
              </a:rPr>
              <a:t>Faculty </a:t>
            </a:r>
            <a:r>
              <a:rPr lang="hr-HR" sz="2000" b="1" dirty="0">
                <a:solidFill>
                  <a:schemeClr val="tx1"/>
                </a:solidFill>
              </a:rPr>
              <a:t>of </a:t>
            </a:r>
            <a:r>
              <a:rPr lang="hr-HR" sz="2000" b="1" dirty="0" smtClean="0">
                <a:solidFill>
                  <a:schemeClr val="tx1"/>
                </a:solidFill>
              </a:rPr>
              <a:t>Pharmacy, Faculty </a:t>
            </a:r>
            <a:r>
              <a:rPr lang="hr-HR" sz="2000" b="1" dirty="0">
                <a:solidFill>
                  <a:schemeClr val="tx1"/>
                </a:solidFill>
              </a:rPr>
              <a:t>of </a:t>
            </a:r>
            <a:r>
              <a:rPr lang="hr-HR" sz="2000" b="1" dirty="0" smtClean="0">
                <a:solidFill>
                  <a:schemeClr val="tx1"/>
                </a:solidFill>
              </a:rPr>
              <a:t>Science</a:t>
            </a:r>
            <a:r>
              <a:rPr lang="hr-HR" sz="2000" dirty="0" smtClean="0">
                <a:solidFill>
                  <a:schemeClr val="tx1"/>
                </a:solidFill>
              </a:rPr>
              <a:t> </a:t>
            </a:r>
            <a:r>
              <a:rPr lang="hr-HR" sz="2000" dirty="0">
                <a:solidFill>
                  <a:schemeClr val="tx1"/>
                </a:solidFill>
              </a:rPr>
              <a:t>(</a:t>
            </a:r>
            <a:r>
              <a:rPr lang="hr-HR" sz="2000" dirty="0" smtClean="0">
                <a:solidFill>
                  <a:schemeClr val="tx1"/>
                </a:solidFill>
              </a:rPr>
              <a:t>Zagreb, Prof. G. Lauc) REGPOT project ”</a:t>
            </a:r>
            <a:r>
              <a:rPr lang="hr-HR" sz="2000" b="1" dirty="0" smtClean="0">
                <a:solidFill>
                  <a:schemeClr val="tx1"/>
                </a:solidFill>
              </a:rPr>
              <a:t>Integra-Life</a:t>
            </a:r>
            <a:r>
              <a:rPr lang="hr-HR" sz="2000" dirty="0" smtClean="0">
                <a:solidFill>
                  <a:schemeClr val="tx1"/>
                </a:solidFill>
              </a:rPr>
              <a:t>” </a:t>
            </a:r>
            <a:r>
              <a:rPr lang="hr-HR" sz="2000" dirty="0">
                <a:solidFill>
                  <a:schemeClr val="tx1"/>
                </a:solidFill>
              </a:rPr>
              <a:t>(</a:t>
            </a:r>
            <a:r>
              <a:rPr lang="hr-HR" sz="2000" dirty="0" smtClean="0">
                <a:solidFill>
                  <a:schemeClr val="tx1"/>
                </a:solidFill>
              </a:rPr>
              <a:t>2013-16): </a:t>
            </a:r>
            <a:r>
              <a:rPr lang="en-US" sz="2000" dirty="0">
                <a:solidFill>
                  <a:schemeClr val="tx1"/>
                </a:solidFill>
              </a:rPr>
              <a:t>(</a:t>
            </a:r>
            <a:r>
              <a:rPr lang="en-US" sz="2000" dirty="0" err="1">
                <a:solidFill>
                  <a:schemeClr val="tx1"/>
                </a:solidFill>
              </a:rPr>
              <a:t>glycoproteomics</a:t>
            </a:r>
            <a:r>
              <a:rPr lang="en-US" sz="2000" dirty="0">
                <a:solidFill>
                  <a:schemeClr val="tx1"/>
                </a:solidFill>
              </a:rPr>
              <a:t>, epigenetics, genetic engineering, biochemistry and bioinformatics)</a:t>
            </a:r>
            <a:endParaRPr lang="hr-HR" sz="200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hr-HR" sz="2400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hr-HR" sz="24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0473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932864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862146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ular Callout 5"/>
          <p:cNvSpPr/>
          <p:nvPr/>
        </p:nvSpPr>
        <p:spPr>
          <a:xfrm>
            <a:off x="2051720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3600" b="1" dirty="0" smtClean="0">
                <a:latin typeface="Scala Sans" pitchFamily="50" charset="0"/>
              </a:rPr>
              <a:t>WP4</a:t>
            </a:r>
            <a:endParaRPr lang="en-US" sz="3600" b="1" dirty="0">
              <a:latin typeface="Scala Sans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36219" y="2278085"/>
            <a:ext cx="308129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800" b="1" dirty="0" smtClean="0">
                <a:latin typeface="Arial" pitchFamily="34" charset="0"/>
                <a:cs typeface="Arial" pitchFamily="34" charset="0"/>
              </a:rPr>
              <a:t>IPR Management</a:t>
            </a:r>
            <a:endParaRPr lang="hr-HR" sz="28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hr-HR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hr-HR" sz="2800" dirty="0" smtClean="0">
                <a:latin typeface="Arial" pitchFamily="34" charset="0"/>
                <a:cs typeface="Arial" pitchFamily="34" charset="0"/>
              </a:rPr>
              <a:t>Marin Roje</a:t>
            </a:r>
          </a:p>
          <a:p>
            <a:pPr algn="ctr"/>
            <a:r>
              <a:rPr lang="hr-HR" sz="2000" dirty="0" smtClean="0">
                <a:latin typeface="Arial" pitchFamily="34" charset="0"/>
                <a:cs typeface="Arial" pitchFamily="34" charset="0"/>
              </a:rPr>
              <a:t>Marin.Roje@irb.hr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0473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932864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862146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ular Callout 5"/>
          <p:cNvSpPr/>
          <p:nvPr/>
        </p:nvSpPr>
        <p:spPr>
          <a:xfrm>
            <a:off x="2051720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3600" b="1" dirty="0" smtClean="0">
                <a:latin typeface="Scala Sans" pitchFamily="50" charset="0"/>
              </a:rPr>
              <a:t>WP1</a:t>
            </a:r>
            <a:endParaRPr lang="en-US" sz="3600" b="1" dirty="0">
              <a:latin typeface="Scala Sans" pitchFamily="50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627313" y="2060575"/>
            <a:ext cx="3264035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r-HR" sz="2800" b="1" dirty="0">
                <a:latin typeface="Arial" pitchFamily="34" charset="0"/>
                <a:cs typeface="Arial" pitchFamily="34" charset="0"/>
              </a:rPr>
              <a:t>RECRUITMENT</a:t>
            </a:r>
          </a:p>
          <a:p>
            <a:pPr algn="ctr"/>
            <a:endParaRPr lang="hr-HR" sz="28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hr-HR" sz="28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hr-HR" sz="2800" dirty="0">
                <a:latin typeface="Arial" pitchFamily="34" charset="0"/>
                <a:cs typeface="Arial" pitchFamily="34" charset="0"/>
              </a:rPr>
              <a:t>Maja Herak </a:t>
            </a:r>
            <a:r>
              <a:rPr lang="hr-HR" sz="2800" dirty="0" smtClean="0">
                <a:latin typeface="Arial" pitchFamily="34" charset="0"/>
                <a:cs typeface="Arial" pitchFamily="34" charset="0"/>
              </a:rPr>
              <a:t>Bosnar</a:t>
            </a:r>
          </a:p>
          <a:p>
            <a:pPr algn="ctr"/>
            <a:r>
              <a:rPr lang="hr-HR" sz="2000" dirty="0" smtClean="0">
                <a:latin typeface="Arial" pitchFamily="34" charset="0"/>
                <a:cs typeface="Arial" pitchFamily="34" charset="0"/>
              </a:rPr>
              <a:t>Maja.Herak.Bosnar@irb.hr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Rectangle 6"/>
          <p:cNvSpPr/>
          <p:nvPr/>
        </p:nvSpPr>
        <p:spPr>
          <a:xfrm>
            <a:off x="357158" y="1484784"/>
            <a:ext cx="857256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Objectives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hr-HR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Arial" pitchFamily="34" charset="0"/>
                <a:cs typeface="Arial" pitchFamily="34" charset="0"/>
              </a:rPr>
              <a:t> To develop the plan for IP management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r-HR" sz="2400" dirty="0" smtClean="0"/>
              <a:t> </a:t>
            </a:r>
            <a:r>
              <a:rPr lang="hr-HR" sz="24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 integrate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InnoMol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scientific output to the knowledge </a:t>
            </a:r>
            <a:r>
              <a:rPr lang="hr-HR" sz="24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database of RBI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1196752"/>
            <a:ext cx="85725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hr-HR" sz="2800" b="1" dirty="0" smtClean="0">
                <a:latin typeface="Arial" pitchFamily="34" charset="0"/>
                <a:cs typeface="Arial" pitchFamily="34" charset="0"/>
              </a:rPr>
              <a:t>Tasks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hr-HR" sz="24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2400" i="1" dirty="0" err="1" smtClean="0">
                <a:latin typeface="Arial" pitchFamily="34" charset="0"/>
                <a:cs typeface="Arial" pitchFamily="34" charset="0"/>
              </a:rPr>
              <a:t>trengthening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 support to knowledge transfer at RBI and support to </a:t>
            </a:r>
            <a:r>
              <a:rPr lang="en-US" sz="2400" i="1" dirty="0" err="1" smtClean="0">
                <a:latin typeface="Arial" pitchFamily="34" charset="0"/>
                <a:cs typeface="Arial" pitchFamily="34" charset="0"/>
              </a:rPr>
              <a:t>commercialisation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 of intellectual property (IP) at RBI by</a:t>
            </a:r>
            <a:endParaRPr lang="hr-HR" i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r-HR" sz="2400" b="1" dirty="0" smtClean="0">
                <a:latin typeface="Arial" pitchFamily="34" charset="0"/>
                <a:cs typeface="Arial" pitchFamily="34" charset="0"/>
              </a:rPr>
              <a:t>Development of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IP management plan</a:t>
            </a:r>
            <a:endParaRPr lang="hr-HR" sz="24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Training in the area of IP</a:t>
            </a:r>
            <a:endParaRPr lang="hr-HR" sz="24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Presenting research and innovation capacity to business community</a:t>
            </a:r>
            <a:r>
              <a:rPr lang="en-GB" sz="2400" b="1" dirty="0" smtClean="0">
                <a:latin typeface="Arial" pitchFamily="34" charset="0"/>
                <a:cs typeface="Arial" pitchFamily="34" charset="0"/>
              </a:rPr>
              <a:t>/end-users</a:t>
            </a:r>
            <a:endParaRPr lang="hr-HR" sz="24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r-HR" sz="2400" b="1" dirty="0" smtClean="0">
                <a:latin typeface="Arial" pitchFamily="34" charset="0"/>
                <a:cs typeface="Arial" pitchFamily="34" charset="0"/>
              </a:rPr>
              <a:t> Creating k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nowledge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database at RBI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24744"/>
            <a:ext cx="9057544" cy="5109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hr-HR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b="1" dirty="0" smtClean="0">
                <a:latin typeface="Arial" pitchFamily="34" charset="0"/>
                <a:cs typeface="Arial" pitchFamily="34" charset="0"/>
              </a:rPr>
              <a:t>Potential specific areas from which IP is suspected to arise:</a:t>
            </a:r>
            <a:endParaRPr lang="hr-HR" sz="2400" b="1" dirty="0" smtClean="0">
              <a:latin typeface="Arial" pitchFamily="34" charset="0"/>
              <a:cs typeface="Arial" pitchFamily="34" charset="0"/>
            </a:endParaRPr>
          </a:p>
          <a:p>
            <a:endParaRPr lang="hr-HR" sz="1100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hr-HR" sz="2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Microarrays (DNA and protein)</a:t>
            </a:r>
            <a:endParaRPr lang="hr-HR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hr-HR" sz="2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Bioimaging</a:t>
            </a:r>
            <a:endParaRPr lang="hr-HR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hr-HR" sz="2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Spectroscopy (as a tool in novel diagnostic methods)</a:t>
            </a:r>
            <a:endParaRPr lang="hr-HR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hr-HR" sz="2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Bioinformatics</a:t>
            </a:r>
            <a:endParaRPr lang="hr-HR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hr-HR" sz="2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Organic synthesis (new bioactive chemical entities)</a:t>
            </a:r>
            <a:endParaRPr lang="hr-HR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hr-HR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The IP management plan will deal with the following topics:</a:t>
            </a:r>
            <a:endParaRPr lang="hr-HR" sz="2400" b="1" dirty="0" smtClean="0">
              <a:latin typeface="Arial" pitchFamily="34" charset="0"/>
              <a:cs typeface="Arial" pitchFamily="34" charset="0"/>
            </a:endParaRPr>
          </a:p>
          <a:p>
            <a:endParaRPr lang="hr-HR" sz="1100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hr-HR" sz="2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Protect the know-how by submission of a patent application</a:t>
            </a:r>
            <a:endParaRPr lang="hr-HR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hr-HR" sz="2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Look for competitive researchers, collaborations partners, etc</a:t>
            </a:r>
            <a:r>
              <a:rPr lang="hr-HR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/>
            <a:r>
              <a:rPr lang="hr-HR" sz="2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Compose a business plan with a defined business model</a:t>
            </a:r>
            <a:endParaRPr lang="hr-HR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hr-HR" sz="2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Search for potential investors and or a strategic alliance</a:t>
            </a:r>
            <a:endParaRPr lang="hr-HR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hr-HR" sz="2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Speed up the pro-active search for a licensing partner</a:t>
            </a:r>
            <a:endParaRPr lang="hr-HR" sz="2000" dirty="0" smtClean="0">
              <a:latin typeface="Arial" pitchFamily="34" charset="0"/>
              <a:cs typeface="Arial" pitchFamily="34" charset="0"/>
            </a:endParaRPr>
          </a:p>
          <a:p>
            <a:endParaRPr lang="hr-H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9313" y="0"/>
            <a:ext cx="8845116" cy="6821606"/>
            <a:chOff x="29313" y="0"/>
            <a:chExt cx="8845116" cy="6821606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13" y="0"/>
              <a:ext cx="1800200" cy="1480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Group 2"/>
            <p:cNvGrpSpPr/>
            <p:nvPr/>
          </p:nvGrpSpPr>
          <p:grpSpPr>
            <a:xfrm>
              <a:off x="323528" y="6237312"/>
              <a:ext cx="2768160" cy="584294"/>
              <a:chOff x="323528" y="6298245"/>
              <a:chExt cx="2768160" cy="584294"/>
            </a:xfrm>
          </p:grpSpPr>
          <p:pic>
            <p:nvPicPr>
              <p:cNvPr id="13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3528" y="6373366"/>
                <a:ext cx="714713" cy="4846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4" name="Picture 1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11760" y="6345709"/>
                <a:ext cx="679928" cy="48936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5" name="Picture 14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7624" y="6298245"/>
                <a:ext cx="864096" cy="5842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5" name="Picture 2" descr="http://2.bp.blogspot.com/-51C1VcPvQjI/TjgbdnqppPI/AAAAAAAABuc/KCdjiE6efu0/s1600/shutterstock_65706433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908720"/>
              <a:ext cx="4929361" cy="4929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kstniOkvir 2"/>
            <p:cNvSpPr txBox="1"/>
            <p:nvPr/>
          </p:nvSpPr>
          <p:spPr>
            <a:xfrm>
              <a:off x="3131840" y="332656"/>
              <a:ext cx="23042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2800" b="1" dirty="0" smtClean="0">
                  <a:ln w="10541" cmpd="sng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WP4 Activites</a:t>
              </a:r>
            </a:p>
          </p:txBody>
        </p:sp>
        <p:sp>
          <p:nvSpPr>
            <p:cNvPr id="7" name="Elipsa 8"/>
            <p:cNvSpPr/>
            <p:nvPr/>
          </p:nvSpPr>
          <p:spPr>
            <a:xfrm>
              <a:off x="6012160" y="4725144"/>
              <a:ext cx="2007197" cy="193591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r-HR" sz="1400" dirty="0" smtClean="0">
                  <a:solidFill>
                    <a:srgbClr val="FF0066"/>
                  </a:solidFill>
                </a:rPr>
                <a:t>M</a:t>
              </a:r>
              <a:r>
                <a:rPr lang="en-US" sz="1400" dirty="0" err="1" smtClean="0">
                  <a:solidFill>
                    <a:srgbClr val="FF0066"/>
                  </a:solidFill>
                </a:rPr>
                <a:t>apping</a:t>
              </a:r>
              <a:r>
                <a:rPr lang="en-US" sz="1400" dirty="0" smtClean="0">
                  <a:solidFill>
                    <a:srgbClr val="FF0066"/>
                  </a:solidFill>
                </a:rPr>
                <a:t> and screening results collected in co-operation with representatives of all participants in the project</a:t>
              </a:r>
              <a:endParaRPr lang="en-US" sz="1400" b="1" dirty="0">
                <a:solidFill>
                  <a:srgbClr val="FF0066"/>
                </a:solidFill>
              </a:endParaRPr>
            </a:p>
          </p:txBody>
        </p:sp>
        <p:sp>
          <p:nvSpPr>
            <p:cNvPr id="8" name="Elipsa 14"/>
            <p:cNvSpPr/>
            <p:nvPr/>
          </p:nvSpPr>
          <p:spPr>
            <a:xfrm>
              <a:off x="6660232" y="2378777"/>
              <a:ext cx="2214197" cy="2130343"/>
            </a:xfrm>
            <a:prstGeom prst="ellipse">
              <a:avLst/>
            </a:prstGeom>
            <a:solidFill>
              <a:srgbClr val="FF6699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r-HR" sz="1400" dirty="0" smtClean="0"/>
                <a:t>I</a:t>
              </a:r>
              <a:r>
                <a:rPr lang="en-US" sz="1400" dirty="0" err="1" smtClean="0"/>
                <a:t>nfo</a:t>
              </a:r>
              <a:r>
                <a:rPr lang="en-US" sz="1400" dirty="0" smtClean="0"/>
                <a:t>-days for targeted industry/business sector</a:t>
              </a:r>
              <a:r>
                <a:rPr lang="hr-HR" sz="1400" dirty="0" smtClean="0"/>
                <a:t>,</a:t>
              </a:r>
              <a:r>
                <a:rPr lang="en-US" sz="1400" dirty="0" smtClean="0"/>
                <a:t> printed reports, website, e-newsletters, brochure, 2 investors’ forums</a:t>
              </a:r>
              <a:endParaRPr lang="en-US" sz="1400" dirty="0"/>
            </a:p>
          </p:txBody>
        </p:sp>
        <p:sp>
          <p:nvSpPr>
            <p:cNvPr id="9" name="Elipsa 21"/>
            <p:cNvSpPr/>
            <p:nvPr/>
          </p:nvSpPr>
          <p:spPr>
            <a:xfrm>
              <a:off x="611560" y="3789040"/>
              <a:ext cx="1944216" cy="1860369"/>
            </a:xfrm>
            <a:prstGeom prst="ellipse">
              <a:avLst/>
            </a:prstGeom>
            <a:solidFill>
              <a:srgbClr val="3399FF"/>
            </a:solidFill>
            <a:ln>
              <a:solidFill>
                <a:srgbClr val="33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/>
                <a:t>Present</a:t>
              </a:r>
              <a:r>
                <a:rPr lang="hr-HR" sz="1600" b="1" dirty="0" smtClean="0"/>
                <a:t>ation of</a:t>
              </a:r>
              <a:r>
                <a:rPr lang="en-US" sz="1600" b="1" dirty="0" smtClean="0"/>
                <a:t> research and innovation capacity to business community</a:t>
              </a:r>
              <a:endParaRPr lang="hr-HR" sz="1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  <p:sp>
          <p:nvSpPr>
            <p:cNvPr id="10" name="Elipsa 19"/>
            <p:cNvSpPr/>
            <p:nvPr/>
          </p:nvSpPr>
          <p:spPr>
            <a:xfrm>
              <a:off x="3707904" y="3645025"/>
              <a:ext cx="1198046" cy="1224136"/>
            </a:xfrm>
            <a:prstGeom prst="ellipse">
              <a:avLst/>
            </a:prstGeom>
            <a:solidFill>
              <a:srgbClr val="99FF66"/>
            </a:solidFill>
            <a:ln>
              <a:solidFill>
                <a:srgbClr val="99F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r-HR" sz="14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1">
                      <a:lumMod val="65000"/>
                      <a:lumOff val="35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Training in the area of IP</a:t>
              </a:r>
              <a:endParaRPr lang="hr-HR" sz="1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  <p:sp>
          <p:nvSpPr>
            <p:cNvPr id="11" name="Elipsa 20"/>
            <p:cNvSpPr/>
            <p:nvPr/>
          </p:nvSpPr>
          <p:spPr>
            <a:xfrm>
              <a:off x="683568" y="1412776"/>
              <a:ext cx="1440159" cy="1440160"/>
            </a:xfrm>
            <a:prstGeom prst="ellipse">
              <a:avLst/>
            </a:prstGeom>
            <a:solidFill>
              <a:srgbClr val="339966"/>
            </a:solidFill>
            <a:ln>
              <a:solidFill>
                <a:srgbClr val="3399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r-HR" sz="1400" b="1" dirty="0" smtClean="0"/>
                <a:t>Creation of kn</a:t>
              </a:r>
              <a:r>
                <a:rPr lang="en-US" sz="1400" b="1" dirty="0" err="1" smtClean="0"/>
                <a:t>owledge</a:t>
              </a:r>
              <a:r>
                <a:rPr lang="en-US" sz="1400" b="1" dirty="0" smtClean="0"/>
                <a:t> database at RBI </a:t>
              </a:r>
              <a:endParaRPr lang="hr-HR" sz="1400" b="1" dirty="0" smtClean="0"/>
            </a:p>
            <a:p>
              <a:pPr algn="ctr"/>
              <a:r>
                <a:rPr lang="hr-HR" sz="1400" b="1" i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InnoMol/RBI web</a:t>
              </a:r>
              <a:endParaRPr lang="hr-HR" sz="14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  <p:sp>
          <p:nvSpPr>
            <p:cNvPr id="12" name="Elipsa 21"/>
            <p:cNvSpPr/>
            <p:nvPr/>
          </p:nvSpPr>
          <p:spPr>
            <a:xfrm>
              <a:off x="6516216" y="144016"/>
              <a:ext cx="1872208" cy="1844824"/>
            </a:xfrm>
            <a:prstGeom prst="ellipse">
              <a:avLst/>
            </a:prstGeom>
            <a:solidFill>
              <a:srgbClr val="CC00CC"/>
            </a:solidFill>
            <a:ln>
              <a:solidFill>
                <a:srgbClr val="CC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r-HR" sz="1600" b="1" dirty="0" smtClean="0"/>
                <a:t>Development of IP management plan</a:t>
              </a:r>
              <a:endParaRPr lang="hr-HR" sz="1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0473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932864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862146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ular Callout 5"/>
          <p:cNvSpPr/>
          <p:nvPr/>
        </p:nvSpPr>
        <p:spPr>
          <a:xfrm>
            <a:off x="2051720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A427E"/>
          </a:solidFill>
          <a:ln>
            <a:solidFill>
              <a:srgbClr val="9A4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3600" b="1" dirty="0" smtClean="0">
                <a:latin typeface="Scala Sans"/>
                <a:cs typeface="Arial" pitchFamily="34" charset="0"/>
              </a:rPr>
              <a:t>WP5</a:t>
            </a:r>
            <a:endParaRPr lang="en-US" sz="3600" b="1" dirty="0">
              <a:latin typeface="Scala Sans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9841" y="2278085"/>
            <a:ext cx="733405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800" b="1" dirty="0" smtClean="0">
                <a:latin typeface="Arial" pitchFamily="34" charset="0"/>
                <a:cs typeface="Arial" pitchFamily="34" charset="0"/>
              </a:rPr>
              <a:t>DISSEMINATION &amp; VISIBILITY ACTIVITIES</a:t>
            </a:r>
            <a:endParaRPr lang="hr-HR" sz="28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hr-HR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hr-HR" sz="2800" dirty="0" smtClean="0">
                <a:latin typeface="Arial" pitchFamily="34" charset="0"/>
                <a:cs typeface="Arial" pitchFamily="34" charset="0"/>
              </a:rPr>
              <a:t>Ivanka Jerić</a:t>
            </a:r>
          </a:p>
          <a:p>
            <a:pPr algn="ctr"/>
            <a:r>
              <a:rPr lang="hr-HR" sz="2000" dirty="0" smtClean="0">
                <a:latin typeface="Arial" pitchFamily="34" charset="0"/>
                <a:cs typeface="Arial" pitchFamily="34" charset="0"/>
              </a:rPr>
              <a:t>Ivanka.Jeric@irb.hr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" y="-24"/>
            <a:ext cx="1839193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373366"/>
            <a:ext cx="714713" cy="484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6345709"/>
            <a:ext cx="679928" cy="489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98245"/>
            <a:ext cx="864096" cy="584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57158" y="1285860"/>
            <a:ext cx="85725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Objectives</a:t>
            </a:r>
            <a:endParaRPr lang="hr-HR" sz="28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Increase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visibility of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RBI</a:t>
            </a:r>
            <a:r>
              <a:rPr lang="hr-HR" sz="2400" dirty="0" smtClean="0">
                <a:latin typeface="Arial" pitchFamily="34" charset="0"/>
                <a:cs typeface="Arial" pitchFamily="34" charset="0"/>
              </a:rPr>
              <a:t> –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r-HR" sz="2400" dirty="0" smtClean="0">
                <a:latin typeface="Arial" pitchFamily="34" charset="0"/>
                <a:cs typeface="Arial" pitchFamily="34" charset="0"/>
              </a:rPr>
              <a:t>Centre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of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excellence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hr-H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Molecular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Biosciences in </a:t>
            </a:r>
            <a:r>
              <a:rPr lang="hr-HR" sz="2400" dirty="0" smtClean="0">
                <a:latin typeface="Arial" pitchFamily="34" charset="0"/>
                <a:cs typeface="Arial" pitchFamily="34" charset="0"/>
              </a:rPr>
              <a:t>SEE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Disseminate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InnoMol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objectives and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results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Demonstrate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capabilities of new research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pipeline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Stimulate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networking and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realization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of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synergies with other European initiatives</a:t>
            </a:r>
            <a:r>
              <a:rPr lang="hr-H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related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to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InnoMol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" y="-24"/>
            <a:ext cx="1839193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373366"/>
            <a:ext cx="714713" cy="484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6345709"/>
            <a:ext cx="679928" cy="489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98245"/>
            <a:ext cx="864096" cy="584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85720" y="1357298"/>
            <a:ext cx="8572560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hr-HR" sz="2800" b="1" dirty="0" smtClean="0">
                <a:latin typeface="Arial" pitchFamily="34" charset="0"/>
                <a:cs typeface="Arial" pitchFamily="34" charset="0"/>
              </a:rPr>
              <a:t>Tasks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hr-HR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hr-HR" sz="24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 disseminate knowledge and know-how</a:t>
            </a:r>
            <a:endParaRPr lang="hr-HR" sz="24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Arial" pitchFamily="34" charset="0"/>
                <a:cs typeface="Arial" pitchFamily="34" charset="0"/>
              </a:rPr>
              <a:t> 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 ensure effective flow of information and publicity</a:t>
            </a:r>
            <a:endParaRPr lang="hr-HR" sz="24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Arial" pitchFamily="34" charset="0"/>
                <a:cs typeface="Arial" pitchFamily="34" charset="0"/>
              </a:rPr>
              <a:t> 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 emphasize the contributions made to European</a:t>
            </a:r>
            <a:r>
              <a:rPr lang="hr-H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scientific excellence, the value of collaboration on a Europe scale, and the benefits to EU</a:t>
            </a:r>
            <a:r>
              <a:rPr lang="hr-H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citizens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" y="-24"/>
            <a:ext cx="1839193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4" t="4208" r="8186" b="4629"/>
          <a:stretch>
            <a:fillRect/>
          </a:stretch>
        </p:blipFill>
        <p:spPr bwMode="auto">
          <a:xfrm>
            <a:off x="-32" y="1357298"/>
            <a:ext cx="2259229" cy="4679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643174" y="1785926"/>
          <a:ext cx="6096000" cy="3977640"/>
        </p:xfrm>
        <a:graphic>
          <a:graphicData uri="http://schemas.openxmlformats.org/drawingml/2006/table">
            <a:tbl>
              <a:tblPr firstRow="1" bandRow="1">
                <a:solidFill>
                  <a:srgbClr val="FFFF00"/>
                </a:solidFill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Participation of RBI staff at Conferences</a:t>
                      </a: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>
                    <a:solidFill>
                      <a:srgbClr val="9A427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Genomics&amp; Bioinformatics</a:t>
                      </a:r>
                      <a:endParaRPr lang="hr-HR" sz="18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Proteomics</a:t>
                      </a:r>
                      <a:endParaRPr lang="hr-HR" sz="18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Bio-Imaging</a:t>
                      </a:r>
                      <a:endParaRPr lang="hr-HR" sz="18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Molecular Interactions</a:t>
                      </a:r>
                      <a:endParaRPr lang="hr-HR" sz="18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New Platform for Molecular Solutions in </a:t>
                      </a: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Research and</a:t>
                      </a: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Development</a:t>
                      </a:r>
                      <a:endParaRPr lang="hr-HR" sz="18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7CA3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Multinational Congress on Microscopy</a:t>
                      </a: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2015</a:t>
                      </a:r>
                      <a:endParaRPr lang="hr-HR" sz="18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International Congress </a:t>
                      </a: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on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Epigenomics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, 2016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25" y="260648"/>
            <a:ext cx="1839193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Rectangle 6"/>
          <p:cNvSpPr/>
          <p:nvPr/>
        </p:nvSpPr>
        <p:spPr>
          <a:xfrm>
            <a:off x="2643174" y="814312"/>
            <a:ext cx="39183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A typical workshop configuration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71472" y="1954862"/>
          <a:ext cx="8143932" cy="354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5983"/>
                <a:gridCol w="2035983"/>
                <a:gridCol w="2035983"/>
                <a:gridCol w="203598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1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Time-plan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1st Day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2nd Day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3rd Day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9.00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Application</a:t>
                      </a:r>
                    </a:p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background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Sample preparation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Practical work and</a:t>
                      </a:r>
                    </a:p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tutorial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Introduction to</a:t>
                      </a:r>
                    </a:p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Instruments/</a:t>
                      </a:r>
                    </a:p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Methods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Practical work and</a:t>
                      </a:r>
                    </a:p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tutorial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Data analysis and</a:t>
                      </a:r>
                    </a:p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interpretation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Experimental design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Practical work and</a:t>
                      </a:r>
                    </a:p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tutorial/Round table</a:t>
                      </a:r>
                    </a:p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discussion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Discussion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17.00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Discussion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Discussion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Social gathering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18.00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Sponsors/</a:t>
                      </a:r>
                    </a:p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Presentations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A427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25" y="260648"/>
            <a:ext cx="1839193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85720" y="2727960"/>
          <a:ext cx="8501086" cy="1920240"/>
        </p:xfrm>
        <a:graphic>
          <a:graphicData uri="http://schemas.openxmlformats.org/drawingml/2006/table">
            <a:tbl>
              <a:tblPr/>
              <a:tblGrid>
                <a:gridCol w="1265758"/>
                <a:gridCol w="401752"/>
                <a:gridCol w="401752"/>
                <a:gridCol w="402700"/>
                <a:gridCol w="401752"/>
                <a:gridCol w="401752"/>
                <a:gridCol w="401752"/>
                <a:gridCol w="402700"/>
                <a:gridCol w="401752"/>
                <a:gridCol w="401752"/>
                <a:gridCol w="401752"/>
                <a:gridCol w="402700"/>
                <a:gridCol w="401752"/>
                <a:gridCol w="401752"/>
                <a:gridCol w="401752"/>
                <a:gridCol w="402700"/>
                <a:gridCol w="401752"/>
                <a:gridCol w="401752"/>
                <a:gridCol w="401752"/>
              </a:tblGrid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8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baseline="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Project months</a:t>
                      </a:r>
                      <a:endParaRPr lang="en-US" sz="1400" baseline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  <a:endParaRPr lang="en-US" sz="1400" baseline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  <a:endParaRPr lang="en-US" sz="1400" baseline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  <a:endParaRPr lang="en-US" sz="1400" baseline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  <a:endParaRPr lang="en-US" sz="1400" baseline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  <a:endParaRPr lang="en-US" sz="1400" baseline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  <a:endParaRPr lang="en-US" sz="1400" baseline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  <a:endParaRPr lang="en-US" sz="1400" baseline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16</a:t>
                      </a:r>
                      <a:endParaRPr lang="en-US" sz="1400" baseline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</a:t>
                      </a:r>
                      <a:endParaRPr lang="en-US" sz="1400" baseline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</a:t>
                      </a:r>
                      <a:endParaRPr lang="en-US" sz="1400" baseline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</a:t>
                      </a:r>
                      <a:endParaRPr lang="en-US" sz="1400" baseline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24</a:t>
                      </a:r>
                      <a:endParaRPr lang="en-US" sz="1400" baseline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26</a:t>
                      </a:r>
                      <a:endParaRPr lang="en-US" sz="1400" baseline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28</a:t>
                      </a:r>
                      <a:endParaRPr lang="en-US" sz="1400" baseline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30</a:t>
                      </a:r>
                      <a:endParaRPr lang="en-US" sz="1400" baseline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32</a:t>
                      </a:r>
                      <a:endParaRPr lang="en-US" sz="1400" baseline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34</a:t>
                      </a:r>
                      <a:endParaRPr lang="en-US" sz="1400" baseline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36</a:t>
                      </a:r>
                      <a:endParaRPr lang="en-US" sz="1400" baseline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Workshop 1</a:t>
                      </a:r>
                      <a:endParaRPr lang="en-US" sz="1400" baseline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Workshop 2</a:t>
                      </a:r>
                      <a:endParaRPr lang="en-US" sz="1400" baseline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Workshop 3</a:t>
                      </a:r>
                      <a:endParaRPr lang="en-US" sz="1400" baseline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Workshop 4</a:t>
                      </a:r>
                      <a:endParaRPr lang="en-US" sz="1400" baseline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Workshop 5</a:t>
                      </a:r>
                      <a:endParaRPr lang="en-US" sz="1400" baseline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427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Conference 1</a:t>
                      </a:r>
                      <a:endParaRPr lang="en-US" sz="1400" baseline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aseline="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Conference 2</a:t>
                      </a:r>
                      <a:endParaRPr lang="en-US" sz="1400" baseline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427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400" baseline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85918" y="1578106"/>
            <a:ext cx="62865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timing chart of workshop and conference activities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419475" y="1052513"/>
            <a:ext cx="19859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2800" b="1" dirty="0">
                <a:latin typeface="Arial" pitchFamily="34" charset="0"/>
                <a:cs typeface="Arial" pitchFamily="34" charset="0"/>
              </a:rPr>
              <a:t>Objectives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39750" y="2492375"/>
            <a:ext cx="792003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hr-HR" sz="2400" dirty="0" smtClean="0">
                <a:latin typeface="Arial" pitchFamily="34" charset="0"/>
                <a:cs typeface="Arial" pitchFamily="34" charset="0"/>
              </a:rPr>
              <a:t> Enhance </a:t>
            </a:r>
            <a:r>
              <a:rPr lang="hr-HR" sz="2400" dirty="0">
                <a:latin typeface="Arial" pitchFamily="34" charset="0"/>
                <a:cs typeface="Arial" pitchFamily="34" charset="0"/>
              </a:rPr>
              <a:t>the knowledge and know-how of RBI by hiring experienced researchers</a:t>
            </a:r>
          </a:p>
          <a:p>
            <a:pPr algn="just">
              <a:buFontTx/>
              <a:buChar char="•"/>
            </a:pPr>
            <a:endParaRPr lang="hr-HR" sz="2400" dirty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•"/>
            </a:pPr>
            <a:r>
              <a:rPr lang="hr-HR" sz="2400" dirty="0" smtClean="0">
                <a:latin typeface="Arial" pitchFamily="34" charset="0"/>
                <a:cs typeface="Arial" pitchFamily="34" charset="0"/>
              </a:rPr>
              <a:t> Strengthen </a:t>
            </a:r>
            <a:r>
              <a:rPr lang="hr-HR" sz="2400" dirty="0">
                <a:latin typeface="Arial" pitchFamily="34" charset="0"/>
                <a:cs typeface="Arial" pitchFamily="34" charset="0"/>
              </a:rPr>
              <a:t>human resources in areas that are inadequately covered by the present RBI staff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0473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932864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862146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ular Callout 5"/>
          <p:cNvSpPr/>
          <p:nvPr/>
        </p:nvSpPr>
        <p:spPr>
          <a:xfrm>
            <a:off x="2051720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87D0C8"/>
          </a:solidFill>
          <a:ln>
            <a:solidFill>
              <a:srgbClr val="87D0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3600" b="1" dirty="0" smtClean="0">
                <a:latin typeface="Scala Sans"/>
                <a:cs typeface="Arial" pitchFamily="34" charset="0"/>
              </a:rPr>
              <a:t>WP6</a:t>
            </a:r>
            <a:endParaRPr lang="en-US" sz="3600" b="1" dirty="0">
              <a:latin typeface="Scala Sans"/>
              <a:cs typeface="Arial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239641" y="2278063"/>
            <a:ext cx="279916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latin typeface="Arial" pitchFamily="34" charset="0"/>
                <a:cs typeface="Arial" pitchFamily="34" charset="0"/>
              </a:rPr>
              <a:t>MANAGEMENT</a:t>
            </a:r>
            <a:endParaRPr lang="hr-HR" sz="28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hr-HR" sz="32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dirty="0">
                <a:latin typeface="Arial" pitchFamily="34" charset="0"/>
                <a:cs typeface="Arial" pitchFamily="34" charset="0"/>
              </a:rPr>
              <a:t>David M.</a:t>
            </a:r>
            <a:r>
              <a:rPr lang="hr-HR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Smith</a:t>
            </a:r>
            <a:endParaRPr lang="hr-HR" sz="2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hr-HR" sz="2000" dirty="0" smtClean="0">
                <a:latin typeface="Arial" pitchFamily="34" charset="0"/>
                <a:cs typeface="Arial" pitchFamily="34" charset="0"/>
              </a:rPr>
              <a:t>David.Smith@irb.hr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" y="-24"/>
            <a:ext cx="1839193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23850" y="1916113"/>
            <a:ext cx="85725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Objectives</a:t>
            </a:r>
            <a:endParaRPr lang="hr-HR" sz="2800" b="1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Smooth implementation of the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InnoMol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project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Stimulate the realization of the full research potential of RBI  </a:t>
            </a:r>
            <a:br>
              <a:rPr lang="en-US" sz="2400" dirty="0">
                <a:latin typeface="Arial" pitchFamily="34" charset="0"/>
                <a:cs typeface="Arial" pitchFamily="34" charset="0"/>
              </a:rPr>
            </a:br>
            <a:r>
              <a:rPr lang="en-US" sz="2400" dirty="0">
                <a:latin typeface="Arial" pitchFamily="34" charset="0"/>
                <a:cs typeface="Arial" pitchFamily="34" charset="0"/>
              </a:rPr>
              <a:t>   by unlocking and developing emerging excellence in the</a:t>
            </a:r>
            <a:br>
              <a:rPr lang="en-US" sz="2400" dirty="0">
                <a:latin typeface="Arial" pitchFamily="34" charset="0"/>
                <a:cs typeface="Arial" pitchFamily="34" charset="0"/>
              </a:rPr>
            </a:br>
            <a:r>
              <a:rPr lang="en-US" sz="2400" dirty="0">
                <a:latin typeface="Arial" pitchFamily="34" charset="0"/>
                <a:cs typeface="Arial" pitchFamily="34" charset="0"/>
              </a:rPr>
              <a:t>   Molecular Biosciences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" y="-24"/>
            <a:ext cx="1839193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23850" y="1249363"/>
            <a:ext cx="85725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hr-HR" sz="2800" b="1" dirty="0">
                <a:latin typeface="Arial" pitchFamily="34" charset="0"/>
                <a:cs typeface="Arial" pitchFamily="34" charset="0"/>
              </a:rPr>
              <a:t>Tasks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hr-HR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Project Management (Administrative, Financial, …)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Design of Project handbook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Hiring of Administrative assistant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Progress Reports and Final Report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Coordinate Steering Committee and Advisory Board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Ethical management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392113" y="765175"/>
            <a:ext cx="857250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Steering Committee (SC)</a:t>
            </a:r>
            <a:endParaRPr lang="hr-HR" sz="2800" b="1" dirty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hr-HR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Target the sustainability of the Action Plan and the Research</a:t>
            </a:r>
            <a:br>
              <a:rPr lang="en-US" sz="2400" dirty="0">
                <a:latin typeface="Arial" pitchFamily="34" charset="0"/>
                <a:cs typeface="Arial" pitchFamily="34" charset="0"/>
              </a:rPr>
            </a:br>
            <a:r>
              <a:rPr lang="en-US" sz="2400" dirty="0">
                <a:latin typeface="Arial" pitchFamily="34" charset="0"/>
                <a:cs typeface="Arial" pitchFamily="34" charset="0"/>
              </a:rPr>
              <a:t>   Agenda (beyond the project's lifetime).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Consisting of </a:t>
            </a:r>
            <a:r>
              <a:rPr lang="en-US" sz="2400" i="1" dirty="0">
                <a:latin typeface="Arial" pitchFamily="34" charset="0"/>
                <a:cs typeface="Arial" pitchFamily="34" charset="0"/>
              </a:rPr>
              <a:t>experts from partnering organizations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and</a:t>
            </a:r>
            <a:br>
              <a:rPr lang="en-US" sz="2400" dirty="0">
                <a:latin typeface="Arial" pitchFamily="34" charset="0"/>
                <a:cs typeface="Arial" pitchFamily="34" charset="0"/>
              </a:rPr>
            </a:br>
            <a:r>
              <a:rPr lang="en-US" sz="2400" dirty="0">
                <a:latin typeface="Arial" pitchFamily="34" charset="0"/>
                <a:cs typeface="Arial" pitchFamily="34" charset="0"/>
              </a:rPr>
              <a:t>   relevant domestic bodies (research, business, government)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Exact make-up to be finalized by month 6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Interactions with the SC members will primarily take place</a:t>
            </a:r>
            <a:br>
              <a:rPr lang="en-US" sz="2400" dirty="0">
                <a:latin typeface="Arial" pitchFamily="34" charset="0"/>
                <a:cs typeface="Arial" pitchFamily="34" charset="0"/>
              </a:rPr>
            </a:br>
            <a:r>
              <a:rPr lang="en-US" sz="2400" dirty="0">
                <a:latin typeface="Arial" pitchFamily="34" charset="0"/>
                <a:cs typeface="Arial" pitchFamily="34" charset="0"/>
              </a:rPr>
              <a:t>  during the workshops (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WP5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) and exchange visits (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WP2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Yearly Reports (Conclusions)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Interaction with the Advisory board (month 24 and ex-post)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" y="-24"/>
            <a:ext cx="1839193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392113" y="1263268"/>
            <a:ext cx="8572500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Advisory Board (AB)</a:t>
            </a:r>
            <a:endParaRPr lang="hr-HR" sz="2800" b="1" dirty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hr-HR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Assist in decision-making regarding Intellectual Property </a:t>
            </a:r>
            <a:br>
              <a:rPr lang="en-US" sz="2400" dirty="0">
                <a:latin typeface="Arial" pitchFamily="34" charset="0"/>
                <a:cs typeface="Arial" pitchFamily="34" charset="0"/>
              </a:rPr>
            </a:br>
            <a:r>
              <a:rPr lang="en-US" sz="2400" dirty="0">
                <a:latin typeface="Arial" pitchFamily="34" charset="0"/>
                <a:cs typeface="Arial" pitchFamily="34" charset="0"/>
              </a:rPr>
              <a:t>   Rights (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IPR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) and exploitation issues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Consisting of domestic and international experts with </a:t>
            </a:r>
            <a:br>
              <a:rPr lang="en-US" sz="2400" dirty="0">
                <a:latin typeface="Arial" pitchFamily="34" charset="0"/>
                <a:cs typeface="Arial" pitchFamily="34" charset="0"/>
              </a:rPr>
            </a:br>
            <a:r>
              <a:rPr lang="en-US" sz="2400" dirty="0">
                <a:latin typeface="Arial" pitchFamily="34" charset="0"/>
                <a:cs typeface="Arial" pitchFamily="34" charset="0"/>
              </a:rPr>
              <a:t>   experience in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IPR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.</a:t>
            </a:r>
            <a:r>
              <a:rPr lang="en-US" sz="2400" i="1" dirty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Exact make-up to be finalized by month 6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Individual consultation as required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Interaction with the SC (Month 24 and ex-post)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" y="-24"/>
            <a:ext cx="1839193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" y="34018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0473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932864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862146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ular Callout 5"/>
          <p:cNvSpPr/>
          <p:nvPr/>
        </p:nvSpPr>
        <p:spPr>
          <a:xfrm>
            <a:off x="2051720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3600" b="1" dirty="0" smtClean="0">
                <a:latin typeface="Scala Sans" pitchFamily="50" charset="0"/>
              </a:rPr>
              <a:t>WP7</a:t>
            </a:r>
            <a:endParaRPr lang="en-US" sz="3600" b="1" dirty="0">
              <a:latin typeface="Scala Sans" pitchFamily="50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428860" y="2278063"/>
            <a:ext cx="413882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hr-HR" sz="2800" b="1" dirty="0" smtClean="0">
                <a:latin typeface="Arial" pitchFamily="34" charset="0"/>
                <a:cs typeface="Arial" pitchFamily="34" charset="0"/>
              </a:rPr>
              <a:t>EX-POST EVALUATION</a:t>
            </a:r>
          </a:p>
          <a:p>
            <a:pPr algn="ctr"/>
            <a:endParaRPr lang="hr-HR" sz="32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hr-HR" sz="2800" dirty="0" smtClean="0">
                <a:latin typeface="Arial" pitchFamily="34" charset="0"/>
                <a:cs typeface="Arial" pitchFamily="34" charset="0"/>
              </a:rPr>
              <a:t>Miroslav Plohl</a:t>
            </a:r>
          </a:p>
          <a:p>
            <a:pPr algn="ctr"/>
            <a:r>
              <a:rPr lang="hr-HR" sz="2000" dirty="0" smtClean="0">
                <a:latin typeface="Arial" pitchFamily="34" charset="0"/>
                <a:cs typeface="Arial" pitchFamily="34" charset="0"/>
              </a:rPr>
              <a:t>Miroslav.Plohl@irb.hr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7" y="-27384"/>
            <a:ext cx="1839193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Rectangle 8"/>
          <p:cNvSpPr/>
          <p:nvPr/>
        </p:nvSpPr>
        <p:spPr>
          <a:xfrm>
            <a:off x="357158" y="1285860"/>
            <a:ext cx="83529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Objectives</a:t>
            </a:r>
            <a:endParaRPr lang="hr-HR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Provide efficient interface between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InnoMol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independent experts and regional authorities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Stimulate the uptake of recommendations of independent evaluators for preserving</a:t>
            </a:r>
            <a:r>
              <a:rPr lang="hr-HR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emerging excellence for the Molecular Biosciences </a:t>
            </a:r>
            <a:endParaRPr lang="hr-HR" sz="2000" dirty="0" smtClean="0">
              <a:latin typeface="Arial" pitchFamily="34" charset="0"/>
              <a:cs typeface="Arial" pitchFamily="34" charset="0"/>
            </a:endParaRPr>
          </a:p>
          <a:p>
            <a:endParaRPr lang="hr-HR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The task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of this WP is to apply for an international independent expert evaluation</a:t>
            </a:r>
            <a:endParaRPr lang="hr-HR" sz="2000" dirty="0" smtClean="0">
              <a:latin typeface="Arial" pitchFamily="34" charset="0"/>
              <a:cs typeface="Arial" pitchFamily="34" charset="0"/>
            </a:endParaRPr>
          </a:p>
          <a:p>
            <a:endParaRPr lang="hr-HR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hr-HR" sz="2000" dirty="0" smtClean="0">
                <a:latin typeface="Arial" pitchFamily="34" charset="0"/>
                <a:cs typeface="Arial" pitchFamily="34" charset="0"/>
              </a:rPr>
              <a:t>- to o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rgani</a:t>
            </a:r>
            <a:r>
              <a:rPr lang="hr-HR" sz="20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e round table meeting with experts, steering committee members and policy makers and representatives of the national research ministry and regional authorities.</a:t>
            </a:r>
          </a:p>
          <a:p>
            <a:endParaRPr lang="hr-HR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No activities planned until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M37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779838" y="836613"/>
            <a:ext cx="1049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2400" b="1">
                <a:latin typeface="Arial" pitchFamily="34" charset="0"/>
                <a:cs typeface="Arial" pitchFamily="34" charset="0"/>
              </a:rPr>
              <a:t>Tasks</a:t>
            </a:r>
            <a:endParaRPr lang="en-US" sz="24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50825" y="1731979"/>
            <a:ext cx="856615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hr-HR" sz="2000" b="1" dirty="0" smtClean="0">
                <a:latin typeface="Arial" pitchFamily="34" charset="0"/>
                <a:cs typeface="Arial" pitchFamily="34" charset="0"/>
              </a:rPr>
              <a:t> Advertise </a:t>
            </a:r>
            <a:r>
              <a:rPr lang="hr-HR" sz="2000" b="1" dirty="0">
                <a:latin typeface="Arial" pitchFamily="34" charset="0"/>
                <a:cs typeface="Arial" pitchFamily="34" charset="0"/>
              </a:rPr>
              <a:t>job vacancies at the national and international level</a:t>
            </a:r>
          </a:p>
          <a:p>
            <a:pPr algn="just"/>
            <a:endParaRPr lang="hr-HR" sz="2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hr-HR" sz="2000" dirty="0">
                <a:latin typeface="Arial" pitchFamily="34" charset="0"/>
                <a:cs typeface="Arial" pitchFamily="34" charset="0"/>
              </a:rPr>
              <a:t>Official Gazzete of the Republic of Croatia and Croatian Employment Service, Euraxess Job portal, Nature Jobs, Spectrum der Wissenschaft, Scientific American</a:t>
            </a:r>
          </a:p>
          <a:p>
            <a:pPr algn="just"/>
            <a:endParaRPr lang="hr-HR" sz="2000" dirty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•"/>
            </a:pPr>
            <a:r>
              <a:rPr lang="hr-HR" sz="2000" b="1" dirty="0" smtClean="0">
                <a:latin typeface="Arial" pitchFamily="34" charset="0"/>
                <a:cs typeface="Arial" pitchFamily="34" charset="0"/>
              </a:rPr>
              <a:t> Form </a:t>
            </a:r>
            <a:r>
              <a:rPr lang="hr-HR" sz="2000" b="1" dirty="0">
                <a:latin typeface="Arial" pitchFamily="34" charset="0"/>
                <a:cs typeface="Arial" pitchFamily="34" charset="0"/>
              </a:rPr>
              <a:t>an evaluatian comittee</a:t>
            </a:r>
            <a:r>
              <a:rPr lang="hr-HR" sz="2000" dirty="0">
                <a:latin typeface="Arial" pitchFamily="34" charset="0"/>
                <a:cs typeface="Arial" pitchFamily="34" charset="0"/>
              </a:rPr>
              <a:t> (track record, research skills, experience)</a:t>
            </a:r>
          </a:p>
          <a:p>
            <a:pPr algn="just"/>
            <a:endParaRPr lang="hr-HR" sz="2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hr-HR" sz="2000" dirty="0">
                <a:latin typeface="Arial" pitchFamily="34" charset="0"/>
                <a:cs typeface="Arial" pitchFamily="34" charset="0"/>
              </a:rPr>
              <a:t>		</a:t>
            </a:r>
            <a:r>
              <a:rPr lang="hr-HR" sz="2000" b="1" dirty="0">
                <a:latin typeface="Arial" pitchFamily="34" charset="0"/>
                <a:cs typeface="Arial" pitchFamily="34" charset="0"/>
              </a:rPr>
              <a:t>Goal: chose the best possible candidate!</a:t>
            </a:r>
          </a:p>
          <a:p>
            <a:pPr algn="just"/>
            <a:endParaRPr lang="hr-HR" sz="2000" dirty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•"/>
            </a:pPr>
            <a:r>
              <a:rPr lang="hr-HR" sz="2000" b="1" dirty="0" smtClean="0">
                <a:latin typeface="Arial" pitchFamily="34" charset="0"/>
                <a:cs typeface="Arial" pitchFamily="34" charset="0"/>
              </a:rPr>
              <a:t> Employment </a:t>
            </a:r>
            <a:r>
              <a:rPr lang="hr-HR" sz="2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hr-HR" sz="2000" dirty="0">
                <a:latin typeface="Arial" pitchFamily="34" charset="0"/>
                <a:cs typeface="Arial" pitchFamily="34" charset="0"/>
              </a:rPr>
              <a:t>7 experienced researchers</a:t>
            </a:r>
          </a:p>
          <a:p>
            <a:pPr algn="just"/>
            <a:endParaRPr lang="hr-HR" sz="2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hr-HR" sz="2000" dirty="0">
                <a:latin typeface="Arial" pitchFamily="34" charset="0"/>
                <a:cs typeface="Arial" pitchFamily="34" charset="0"/>
              </a:rPr>
              <a:t> 		3 technical asistants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539750" y="1484313"/>
            <a:ext cx="813593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hr-HR" sz="2400" b="1" dirty="0">
                <a:latin typeface="Arial" pitchFamily="34" charset="0"/>
                <a:cs typeface="Arial" pitchFamily="34" charset="0"/>
              </a:rPr>
              <a:t>Experienced researcher</a:t>
            </a:r>
          </a:p>
          <a:p>
            <a:pPr algn="just"/>
            <a:endParaRPr lang="hr-HR" sz="2000" dirty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•"/>
            </a:pPr>
            <a:r>
              <a:rPr lang="hr-HR" sz="2000" dirty="0" smtClean="0">
                <a:latin typeface="Arial" pitchFamily="34" charset="0"/>
                <a:cs typeface="Arial" pitchFamily="34" charset="0"/>
              </a:rPr>
              <a:t> Implement </a:t>
            </a:r>
            <a:r>
              <a:rPr lang="hr-HR" sz="2000" dirty="0">
                <a:latin typeface="Arial" pitchFamily="34" charset="0"/>
                <a:cs typeface="Arial" pitchFamily="34" charset="0"/>
              </a:rPr>
              <a:t>the new equipment</a:t>
            </a:r>
          </a:p>
          <a:p>
            <a:pPr algn="just">
              <a:buFontTx/>
              <a:buChar char="•"/>
            </a:pPr>
            <a:endParaRPr lang="hr-HR" sz="2000" dirty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•"/>
            </a:pPr>
            <a:r>
              <a:rPr lang="hr-HR" sz="2000" dirty="0" smtClean="0">
                <a:latin typeface="Arial" pitchFamily="34" charset="0"/>
                <a:cs typeface="Arial" pitchFamily="34" charset="0"/>
              </a:rPr>
              <a:t> Enhence </a:t>
            </a:r>
            <a:r>
              <a:rPr lang="hr-HR" sz="2000" dirty="0">
                <a:latin typeface="Arial" pitchFamily="34" charset="0"/>
                <a:cs typeface="Arial" pitchFamily="34" charset="0"/>
              </a:rPr>
              <a:t>the RBI knowledge and know-how in array technology, bioinformatics, bioimaging, protein interactions, etc. and disseminate this knowledge to diploma and PhD students, premanent staff and users of the new equipment</a:t>
            </a:r>
          </a:p>
          <a:p>
            <a:pPr algn="just">
              <a:buFontTx/>
              <a:buChar char="•"/>
            </a:pPr>
            <a:endParaRPr lang="hr-HR" sz="2000" dirty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•"/>
            </a:pPr>
            <a:r>
              <a:rPr lang="hr-HR" sz="2000" dirty="0" smtClean="0">
                <a:latin typeface="Arial" pitchFamily="34" charset="0"/>
                <a:cs typeface="Arial" pitchFamily="34" charset="0"/>
              </a:rPr>
              <a:t> Engage </a:t>
            </a:r>
            <a:r>
              <a:rPr lang="hr-HR" sz="2000" dirty="0">
                <a:latin typeface="Arial" pitchFamily="34" charset="0"/>
                <a:cs typeface="Arial" pitchFamily="34" charset="0"/>
              </a:rPr>
              <a:t>in workshops</a:t>
            </a:r>
          </a:p>
          <a:p>
            <a:pPr algn="just">
              <a:buFontTx/>
              <a:buChar char="•"/>
            </a:pPr>
            <a:endParaRPr lang="hr-HR" sz="2000" dirty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•"/>
            </a:pPr>
            <a:r>
              <a:rPr lang="hr-HR" sz="2000" dirty="0" smtClean="0">
                <a:latin typeface="Arial" pitchFamily="34" charset="0"/>
                <a:cs typeface="Arial" pitchFamily="34" charset="0"/>
              </a:rPr>
              <a:t> Disseminate </a:t>
            </a:r>
            <a:r>
              <a:rPr lang="hr-HR" sz="2000" dirty="0">
                <a:latin typeface="Arial" pitchFamily="34" charset="0"/>
                <a:cs typeface="Arial" pitchFamily="34" charset="0"/>
              </a:rPr>
              <a:t>scientific information and facilitate communication between research entities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468313" y="1571612"/>
            <a:ext cx="8351837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hr-HR" sz="2400" dirty="0" smtClean="0">
                <a:latin typeface="Arial" pitchFamily="34" charset="0"/>
                <a:cs typeface="Arial" pitchFamily="34" charset="0"/>
              </a:rPr>
              <a:t> Employment issues should be solved in the first 6 months</a:t>
            </a:r>
            <a:endParaRPr lang="hr-HR" sz="2400" dirty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•"/>
            </a:pPr>
            <a:r>
              <a:rPr lang="hr-HR" sz="2400" dirty="0" smtClean="0">
                <a:latin typeface="Arial" pitchFamily="34" charset="0"/>
                <a:cs typeface="Arial" pitchFamily="34" charset="0"/>
              </a:rPr>
              <a:t> The initial contract will cover the first 12 months – extension up to 30-34 months</a:t>
            </a:r>
            <a:endParaRPr lang="hr-HR" sz="2400" dirty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•"/>
            </a:pPr>
            <a:r>
              <a:rPr lang="hr-HR" sz="2400" dirty="0" smtClean="0">
                <a:latin typeface="Arial" pitchFamily="34" charset="0"/>
                <a:cs typeface="Arial" pitchFamily="34" charset="0"/>
              </a:rPr>
              <a:t> Benefits </a:t>
            </a:r>
            <a:r>
              <a:rPr lang="hr-HR" sz="2400" dirty="0">
                <a:latin typeface="Arial" pitchFamily="34" charset="0"/>
                <a:cs typeface="Arial" pitchFamily="34" charset="0"/>
              </a:rPr>
              <a:t>according to Croatian legislation</a:t>
            </a:r>
          </a:p>
          <a:p>
            <a:pPr algn="just"/>
            <a:endParaRPr lang="hr-HR" sz="24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hr-HR" sz="2400" b="1" dirty="0">
                <a:latin typeface="Arial" pitchFamily="34" charset="0"/>
                <a:cs typeface="Arial" pitchFamily="34" charset="0"/>
              </a:rPr>
              <a:t>Current status of the WP1</a:t>
            </a:r>
          </a:p>
          <a:p>
            <a:pPr algn="just">
              <a:buFontTx/>
              <a:buChar char="-"/>
            </a:pPr>
            <a:r>
              <a:rPr lang="hr-HR" sz="2400" dirty="0" smtClean="0">
                <a:latin typeface="Arial" pitchFamily="34" charset="0"/>
                <a:cs typeface="Arial" pitchFamily="34" charset="0"/>
              </a:rPr>
              <a:t> The </a:t>
            </a:r>
            <a:r>
              <a:rPr lang="hr-HR" sz="2400" dirty="0">
                <a:latin typeface="Arial" pitchFamily="34" charset="0"/>
                <a:cs typeface="Arial" pitchFamily="34" charset="0"/>
              </a:rPr>
              <a:t>job vacancies are already advertised</a:t>
            </a:r>
          </a:p>
          <a:p>
            <a:pPr algn="just">
              <a:buFontTx/>
              <a:buChar char="-"/>
            </a:pPr>
            <a:endParaRPr lang="hr-HR" sz="24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hr-HR" sz="2400" dirty="0">
                <a:latin typeface="Arial" pitchFamily="34" charset="0"/>
                <a:cs typeface="Arial" pitchFamily="34" charset="0"/>
              </a:rPr>
              <a:t>		</a:t>
            </a:r>
          </a:p>
          <a:p>
            <a:pPr algn="just"/>
            <a:endParaRPr lang="hr-HR" sz="24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0473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932864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862146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1943708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A427E"/>
          </a:solidFill>
          <a:ln>
            <a:solidFill>
              <a:srgbClr val="9A4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sz="3600" b="1" dirty="0" smtClean="0">
                <a:solidFill>
                  <a:prstClr val="white"/>
                </a:solidFill>
                <a:latin typeface="Scala Sans" pitchFamily="50" charset="0"/>
              </a:rPr>
              <a:t>WP2</a:t>
            </a:r>
            <a:endParaRPr lang="en-US" sz="3600" b="1" dirty="0">
              <a:solidFill>
                <a:prstClr val="white"/>
              </a:solidFill>
              <a:latin typeface="Scala Sans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480" y="2357430"/>
            <a:ext cx="546976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800" b="1" dirty="0" smtClean="0">
                <a:latin typeface="Arial" pitchFamily="34" charset="0"/>
                <a:cs typeface="Arial" pitchFamily="34" charset="0"/>
              </a:rPr>
              <a:t>EXCHANGE &amp; SECONDMENTS</a:t>
            </a:r>
          </a:p>
          <a:p>
            <a:pPr algn="ctr"/>
            <a:endParaRPr lang="hr-HR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hr-HR" sz="2800" dirty="0" smtClean="0">
                <a:latin typeface="Arial" pitchFamily="34" charset="0"/>
                <a:cs typeface="Arial" pitchFamily="34" charset="0"/>
              </a:rPr>
              <a:t>Marijeta Kralj</a:t>
            </a:r>
          </a:p>
          <a:p>
            <a:pPr algn="ctr"/>
            <a:r>
              <a:rPr lang="hr-HR" sz="2000" dirty="0" smtClean="0">
                <a:latin typeface="Arial" pitchFamily="34" charset="0"/>
                <a:cs typeface="Arial" pitchFamily="34" charset="0"/>
              </a:rPr>
              <a:t>Marijeta.Kralj@irb.hr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22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3" name="Content Placeholder 3"/>
          <p:cNvSpPr>
            <a:spLocks noGrp="1"/>
          </p:cNvSpPr>
          <p:nvPr>
            <p:ph idx="1"/>
          </p:nvPr>
        </p:nvSpPr>
        <p:spPr>
          <a:xfrm>
            <a:off x="457200" y="1512888"/>
            <a:ext cx="8229600" cy="384492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Objectives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Strengthen the existing research potential of RBI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Help to strengthen the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S&amp;T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capacities of RBI researchers to successfully participate in research activities at Community level and the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FP7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programme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beyond (Horizon 2020)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36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70" y="4559415"/>
            <a:ext cx="3430517" cy="2155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323528" y="6298245"/>
            <a:ext cx="2768160" cy="584294"/>
            <a:chOff x="323528" y="6298245"/>
            <a:chExt cx="2768160" cy="584294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373366"/>
              <a:ext cx="714713" cy="484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6345709"/>
              <a:ext cx="679928" cy="489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6298245"/>
              <a:ext cx="864096" cy="584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68313" y="1052513"/>
            <a:ext cx="8424862" cy="3671887"/>
          </a:xfrm>
        </p:spPr>
        <p:txBody>
          <a:bodyPr>
            <a:normAutofit lnSpcReduction="10000"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Description of work and tasks</a:t>
            </a:r>
            <a:endParaRPr lang="en-US" sz="2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US" sz="2400" dirty="0" smtClean="0">
                <a:latin typeface="Arial" pitchFamily="34" charset="0"/>
                <a:cs typeface="Arial" pitchFamily="34" charset="0"/>
              </a:rPr>
              <a:t>To implement exchange of know-how through close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interaction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with knowledgeable and experienced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partnering organizations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US" sz="2400" dirty="0" smtClean="0">
                <a:latin typeface="Arial" pitchFamily="34" charset="0"/>
                <a:cs typeface="Arial" pitchFamily="34" charset="0"/>
              </a:rPr>
              <a:t>To organize trans-national two-way </a:t>
            </a:r>
            <a:r>
              <a:rPr lang="en-US" sz="2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secondments</a:t>
            </a:r>
            <a:r>
              <a:rPr lang="en-US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(outgoing/incoming) involving 40 RBI researchers and 36 partnering organizations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/>
            <a:r>
              <a:rPr lang="en-US" sz="2400" dirty="0" smtClean="0">
                <a:latin typeface="Arial" pitchFamily="34" charset="0"/>
                <a:cs typeface="Arial" pitchFamily="34" charset="0"/>
              </a:rPr>
              <a:t>The cooperation is based on a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mutual benefit approach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36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</TotalTime>
  <Words>1395</Words>
  <Application>Microsoft Office PowerPoint</Application>
  <PresentationFormat>On-screen Show (4:3)</PresentationFormat>
  <Paragraphs>301</Paragraphs>
  <Slides>36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Activity planning according to Work Packages I-VII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InnoMol</dc:title>
  <dc:creator>bzpetra</dc:creator>
  <cp:lastModifiedBy>Marijeta Kralj</cp:lastModifiedBy>
  <cp:revision>50</cp:revision>
  <dcterms:created xsi:type="dcterms:W3CDTF">2013-06-26T14:26:28Z</dcterms:created>
  <dcterms:modified xsi:type="dcterms:W3CDTF">2013-07-05T07:43:01Z</dcterms:modified>
</cp:coreProperties>
</file>