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m4v" ContentType="video/unknown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99" r:id="rId4"/>
    <p:sldId id="300" r:id="rId5"/>
    <p:sldId id="301" r:id="rId6"/>
    <p:sldId id="303" r:id="rId7"/>
    <p:sldId id="316" r:id="rId8"/>
    <p:sldId id="302" r:id="rId9"/>
    <p:sldId id="317" r:id="rId10"/>
    <p:sldId id="318" r:id="rId11"/>
    <p:sldId id="305" r:id="rId12"/>
    <p:sldId id="306" r:id="rId13"/>
    <p:sldId id="322" r:id="rId14"/>
    <p:sldId id="321" r:id="rId15"/>
  </p:sldIdLst>
  <p:sldSz cx="9144000" cy="6858000" type="screen4x3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CA3D"/>
    <a:srgbClr val="9A427E"/>
    <a:srgbClr val="87D0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80" y="6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9A1BDD-D932-4AAC-90A2-D9F02C426125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A94D513C-6D37-4506-A7D4-425653254882}">
      <dgm:prSet phldrT="[Text]" custT="1"/>
      <dgm:spPr/>
      <dgm:t>
        <a:bodyPr/>
        <a:lstStyle/>
        <a:p>
          <a:r>
            <a:rPr lang="hr-HR" sz="1600" dirty="0" smtClean="0"/>
            <a:t>Call release</a:t>
          </a:r>
        </a:p>
        <a:p>
          <a:r>
            <a:rPr lang="hr-HR" sz="1600" dirty="0" smtClean="0"/>
            <a:t>20. 07. 2011</a:t>
          </a:r>
          <a:endParaRPr lang="hr-HR" sz="1600" dirty="0"/>
        </a:p>
      </dgm:t>
    </dgm:pt>
    <dgm:pt modelId="{F349D2F2-00F8-4AB2-87C5-480F9384FC78}" type="parTrans" cxnId="{6A18AC67-76EA-4EC5-98DB-74452A7BD823}">
      <dgm:prSet/>
      <dgm:spPr/>
      <dgm:t>
        <a:bodyPr/>
        <a:lstStyle/>
        <a:p>
          <a:endParaRPr lang="hr-HR" sz="1600"/>
        </a:p>
      </dgm:t>
    </dgm:pt>
    <dgm:pt modelId="{A648AF27-E8C8-44B5-A1BB-85372895CB95}" type="sibTrans" cxnId="{6A18AC67-76EA-4EC5-98DB-74452A7BD823}">
      <dgm:prSet/>
      <dgm:spPr/>
      <dgm:t>
        <a:bodyPr/>
        <a:lstStyle/>
        <a:p>
          <a:endParaRPr lang="hr-HR" sz="1600"/>
        </a:p>
      </dgm:t>
    </dgm:pt>
    <dgm:pt modelId="{2F014E6D-C9D6-4E31-8803-E3F62B288B9C}">
      <dgm:prSet phldrT="[Text]" custT="1"/>
      <dgm:spPr/>
      <dgm:t>
        <a:bodyPr/>
        <a:lstStyle/>
        <a:p>
          <a:r>
            <a:rPr lang="hr-HR" sz="1600" dirty="0" smtClean="0"/>
            <a:t>Proposal preparation  initiaton </a:t>
          </a:r>
        </a:p>
        <a:p>
          <a:r>
            <a:rPr lang="hr-HR" sz="1600" dirty="0" smtClean="0"/>
            <a:t>11. 11. 2011</a:t>
          </a:r>
          <a:endParaRPr lang="hr-HR" sz="1600" dirty="0"/>
        </a:p>
      </dgm:t>
    </dgm:pt>
    <dgm:pt modelId="{61275634-2B51-4087-A61E-A26D52D7B182}" type="parTrans" cxnId="{9551AF41-D582-47CE-BD19-ECFFE7EE9F57}">
      <dgm:prSet/>
      <dgm:spPr/>
      <dgm:t>
        <a:bodyPr/>
        <a:lstStyle/>
        <a:p>
          <a:endParaRPr lang="hr-HR" sz="1600"/>
        </a:p>
      </dgm:t>
    </dgm:pt>
    <dgm:pt modelId="{AD6A5649-C443-42C8-A0B9-6D6E135A0F95}" type="sibTrans" cxnId="{9551AF41-D582-47CE-BD19-ECFFE7EE9F57}">
      <dgm:prSet/>
      <dgm:spPr/>
      <dgm:t>
        <a:bodyPr/>
        <a:lstStyle/>
        <a:p>
          <a:endParaRPr lang="hr-HR" sz="1600"/>
        </a:p>
      </dgm:t>
    </dgm:pt>
    <dgm:pt modelId="{A7345E67-FA4C-4508-A59D-9B18D5A0DBC9}">
      <dgm:prSet phldrT="[Text]" custT="1"/>
      <dgm:spPr/>
      <dgm:t>
        <a:bodyPr/>
        <a:lstStyle/>
        <a:p>
          <a:r>
            <a:rPr lang="hr-HR" sz="1600" dirty="0" smtClean="0"/>
            <a:t>Proposal submission</a:t>
          </a:r>
        </a:p>
        <a:p>
          <a:r>
            <a:rPr lang="hr-HR" sz="1600" dirty="0" smtClean="0"/>
            <a:t>03. 01. 2012</a:t>
          </a:r>
          <a:endParaRPr lang="hr-HR" sz="1600" dirty="0"/>
        </a:p>
      </dgm:t>
    </dgm:pt>
    <dgm:pt modelId="{1DFD7A8E-AA86-40BD-9E29-BBD9BDC8F059}" type="parTrans" cxnId="{9FE70BD4-64E6-462E-9CF0-FC76BA780D6E}">
      <dgm:prSet/>
      <dgm:spPr/>
      <dgm:t>
        <a:bodyPr/>
        <a:lstStyle/>
        <a:p>
          <a:endParaRPr lang="hr-HR" sz="1600"/>
        </a:p>
      </dgm:t>
    </dgm:pt>
    <dgm:pt modelId="{0298E143-3900-475F-AD4E-CEB211CAC935}" type="sibTrans" cxnId="{9FE70BD4-64E6-462E-9CF0-FC76BA780D6E}">
      <dgm:prSet/>
      <dgm:spPr/>
      <dgm:t>
        <a:bodyPr/>
        <a:lstStyle/>
        <a:p>
          <a:endParaRPr lang="hr-HR" sz="1600"/>
        </a:p>
      </dgm:t>
    </dgm:pt>
    <dgm:pt modelId="{1C85FCB4-9684-48BC-A6BC-BCD46F667936}">
      <dgm:prSet phldrT="[Text]" custT="1"/>
      <dgm:spPr>
        <a:ln>
          <a:noFill/>
        </a:ln>
      </dgm:spPr>
      <dgm:t>
        <a:bodyPr/>
        <a:lstStyle/>
        <a:p>
          <a:r>
            <a:rPr lang="hr-HR" sz="1600" dirty="0" smtClean="0"/>
            <a:t>Initial agreement  (ZMM, ZMB, OKB) </a:t>
          </a:r>
        </a:p>
        <a:p>
          <a:r>
            <a:rPr lang="hr-HR" sz="1600" dirty="0" smtClean="0"/>
            <a:t>05. 07. 2011</a:t>
          </a:r>
          <a:endParaRPr lang="hr-HR" sz="1600" dirty="0"/>
        </a:p>
      </dgm:t>
    </dgm:pt>
    <dgm:pt modelId="{C91438D7-DCD6-46A5-BA89-59370EF49E98}" type="sibTrans" cxnId="{FF479A8F-2E26-4B9C-B6B8-CFC5B72E0968}">
      <dgm:prSet/>
      <dgm:spPr/>
      <dgm:t>
        <a:bodyPr/>
        <a:lstStyle/>
        <a:p>
          <a:endParaRPr lang="hr-HR"/>
        </a:p>
      </dgm:t>
    </dgm:pt>
    <dgm:pt modelId="{D766DD88-A773-4105-9BD0-19117EB4FABD}" type="parTrans" cxnId="{FF479A8F-2E26-4B9C-B6B8-CFC5B72E0968}">
      <dgm:prSet/>
      <dgm:spPr/>
      <dgm:t>
        <a:bodyPr/>
        <a:lstStyle/>
        <a:p>
          <a:endParaRPr lang="hr-HR"/>
        </a:p>
      </dgm:t>
    </dgm:pt>
    <dgm:pt modelId="{B69F827D-B941-4DEE-8419-D5F02D2C9AAC}" type="pres">
      <dgm:prSet presAssocID="{FF9A1BDD-D932-4AAC-90A2-D9F02C426125}" presName="Name0" presStyleCnt="0">
        <dgm:presLayoutVars>
          <dgm:dir/>
          <dgm:resizeHandles val="exact"/>
        </dgm:presLayoutVars>
      </dgm:prSet>
      <dgm:spPr/>
    </dgm:pt>
    <dgm:pt modelId="{AE1EBD73-75A0-401E-8AE5-121420D0FBFE}" type="pres">
      <dgm:prSet presAssocID="{FF9A1BDD-D932-4AAC-90A2-D9F02C426125}" presName="arrow" presStyleLbl="bgShp" presStyleIdx="0" presStyleCnt="1"/>
      <dgm:spPr>
        <a:solidFill>
          <a:schemeClr val="accent4"/>
        </a:solidFill>
      </dgm:spPr>
    </dgm:pt>
    <dgm:pt modelId="{469E5B52-0FA8-4207-AECA-AE140103EA97}" type="pres">
      <dgm:prSet presAssocID="{FF9A1BDD-D932-4AAC-90A2-D9F02C426125}" presName="points" presStyleCnt="0"/>
      <dgm:spPr/>
    </dgm:pt>
    <dgm:pt modelId="{9194F465-6031-422F-9ABF-3820C331C144}" type="pres">
      <dgm:prSet presAssocID="{1C85FCB4-9684-48BC-A6BC-BCD46F667936}" presName="compositeA" presStyleCnt="0"/>
      <dgm:spPr/>
    </dgm:pt>
    <dgm:pt modelId="{16D5E165-2C5C-4618-BC00-291062D18CF5}" type="pres">
      <dgm:prSet presAssocID="{1C85FCB4-9684-48BC-A6BC-BCD46F667936}" presName="textA" presStyleLbl="revTx" presStyleIdx="0" presStyleCnt="4" custLinFactNeighborX="-208" custLinFactNeighborY="-675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88FA9345-54B6-4905-AE9F-81AEE37486F7}" type="pres">
      <dgm:prSet presAssocID="{1C85FCB4-9684-48BC-A6BC-BCD46F667936}" presName="circleA" presStyleLbl="node1" presStyleIdx="0" presStyleCnt="4"/>
      <dgm:spPr>
        <a:solidFill>
          <a:srgbClr val="92D050"/>
        </a:solidFill>
      </dgm:spPr>
    </dgm:pt>
    <dgm:pt modelId="{BAAEC836-3CE1-4D80-8A3C-7D9A06546191}" type="pres">
      <dgm:prSet presAssocID="{1C85FCB4-9684-48BC-A6BC-BCD46F667936}" presName="spaceA" presStyleCnt="0"/>
      <dgm:spPr/>
    </dgm:pt>
    <dgm:pt modelId="{BEB932A3-33AC-44C8-B523-4B0EF3AF0AA0}" type="pres">
      <dgm:prSet presAssocID="{C91438D7-DCD6-46A5-BA89-59370EF49E98}" presName="space" presStyleCnt="0"/>
      <dgm:spPr/>
    </dgm:pt>
    <dgm:pt modelId="{76C8FB30-E6D5-4452-B1F0-36F6804D84A5}" type="pres">
      <dgm:prSet presAssocID="{A94D513C-6D37-4506-A7D4-425653254882}" presName="compositeB" presStyleCnt="0"/>
      <dgm:spPr/>
    </dgm:pt>
    <dgm:pt modelId="{B02504BA-B283-4E20-9772-0AFD1BBD098A}" type="pres">
      <dgm:prSet presAssocID="{A94D513C-6D37-4506-A7D4-425653254882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BC775D8-597A-42A6-82CB-38E56540529F}" type="pres">
      <dgm:prSet presAssocID="{A94D513C-6D37-4506-A7D4-425653254882}" presName="circleB" presStyleLbl="node1" presStyleIdx="1" presStyleCnt="4"/>
      <dgm:spPr>
        <a:solidFill>
          <a:srgbClr val="92D050"/>
        </a:solidFill>
      </dgm:spPr>
    </dgm:pt>
    <dgm:pt modelId="{0EC0D992-DFE0-443A-90FD-037C667FFC37}" type="pres">
      <dgm:prSet presAssocID="{A94D513C-6D37-4506-A7D4-425653254882}" presName="spaceB" presStyleCnt="0"/>
      <dgm:spPr/>
    </dgm:pt>
    <dgm:pt modelId="{05B5752D-C300-45E0-A77B-C749736B5854}" type="pres">
      <dgm:prSet presAssocID="{A648AF27-E8C8-44B5-A1BB-85372895CB95}" presName="space" presStyleCnt="0"/>
      <dgm:spPr/>
    </dgm:pt>
    <dgm:pt modelId="{0A40F128-C358-4C81-8153-BF334FA8F489}" type="pres">
      <dgm:prSet presAssocID="{2F014E6D-C9D6-4E31-8803-E3F62B288B9C}" presName="compositeA" presStyleCnt="0"/>
      <dgm:spPr/>
    </dgm:pt>
    <dgm:pt modelId="{61792CF0-F3F4-4FA9-AB0A-CE0D2D99D454}" type="pres">
      <dgm:prSet presAssocID="{2F014E6D-C9D6-4E31-8803-E3F62B288B9C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5C146BD-A476-4D7E-BE02-640C3BE38FCE}" type="pres">
      <dgm:prSet presAssocID="{2F014E6D-C9D6-4E31-8803-E3F62B288B9C}" presName="circleA" presStyleLbl="node1" presStyleIdx="2" presStyleCnt="4"/>
      <dgm:spPr>
        <a:solidFill>
          <a:srgbClr val="92D050"/>
        </a:solidFill>
      </dgm:spPr>
    </dgm:pt>
    <dgm:pt modelId="{6451B506-2C51-4A0A-8842-1823F183859B}" type="pres">
      <dgm:prSet presAssocID="{2F014E6D-C9D6-4E31-8803-E3F62B288B9C}" presName="spaceA" presStyleCnt="0"/>
      <dgm:spPr/>
    </dgm:pt>
    <dgm:pt modelId="{F4E1A374-74FD-4C4E-849D-A3A7747775BF}" type="pres">
      <dgm:prSet presAssocID="{AD6A5649-C443-42C8-A0B9-6D6E135A0F95}" presName="space" presStyleCnt="0"/>
      <dgm:spPr/>
    </dgm:pt>
    <dgm:pt modelId="{D1BA315A-74DB-4074-8015-B86FA1941B5C}" type="pres">
      <dgm:prSet presAssocID="{A7345E67-FA4C-4508-A59D-9B18D5A0DBC9}" presName="compositeB" presStyleCnt="0"/>
      <dgm:spPr/>
    </dgm:pt>
    <dgm:pt modelId="{8C8D9A1D-BF9F-44AA-968B-93019C2E3A3C}" type="pres">
      <dgm:prSet presAssocID="{A7345E67-FA4C-4508-A59D-9B18D5A0DBC9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E5C7F30-E1C4-49B0-B232-A5F62EEEBD42}" type="pres">
      <dgm:prSet presAssocID="{A7345E67-FA4C-4508-A59D-9B18D5A0DBC9}" presName="circleB" presStyleLbl="node1" presStyleIdx="3" presStyleCnt="4"/>
      <dgm:spPr>
        <a:solidFill>
          <a:srgbClr val="92D050"/>
        </a:solidFill>
      </dgm:spPr>
    </dgm:pt>
    <dgm:pt modelId="{27122FFF-A9E9-461F-AD3C-BD42DB2A10C6}" type="pres">
      <dgm:prSet presAssocID="{A7345E67-FA4C-4508-A59D-9B18D5A0DBC9}" presName="spaceB" presStyleCnt="0"/>
      <dgm:spPr/>
    </dgm:pt>
  </dgm:ptLst>
  <dgm:cxnLst>
    <dgm:cxn modelId="{C6817185-F7A6-4821-B4C8-2694BF458834}" type="presOf" srcId="{2F014E6D-C9D6-4E31-8803-E3F62B288B9C}" destId="{61792CF0-F3F4-4FA9-AB0A-CE0D2D99D454}" srcOrd="0" destOrd="0" presId="urn:microsoft.com/office/officeart/2005/8/layout/hProcess11"/>
    <dgm:cxn modelId="{5B738238-2B94-4229-A6DF-75591FC49134}" type="presOf" srcId="{FF9A1BDD-D932-4AAC-90A2-D9F02C426125}" destId="{B69F827D-B941-4DEE-8419-D5F02D2C9AAC}" srcOrd="0" destOrd="0" presId="urn:microsoft.com/office/officeart/2005/8/layout/hProcess11"/>
    <dgm:cxn modelId="{04BDF0E8-E8D6-4853-9843-CFF93E4A2CF8}" type="presOf" srcId="{A7345E67-FA4C-4508-A59D-9B18D5A0DBC9}" destId="{8C8D9A1D-BF9F-44AA-968B-93019C2E3A3C}" srcOrd="0" destOrd="0" presId="urn:microsoft.com/office/officeart/2005/8/layout/hProcess11"/>
    <dgm:cxn modelId="{9551AF41-D582-47CE-BD19-ECFFE7EE9F57}" srcId="{FF9A1BDD-D932-4AAC-90A2-D9F02C426125}" destId="{2F014E6D-C9D6-4E31-8803-E3F62B288B9C}" srcOrd="2" destOrd="0" parTransId="{61275634-2B51-4087-A61E-A26D52D7B182}" sibTransId="{AD6A5649-C443-42C8-A0B9-6D6E135A0F95}"/>
    <dgm:cxn modelId="{9FE70BD4-64E6-462E-9CF0-FC76BA780D6E}" srcId="{FF9A1BDD-D932-4AAC-90A2-D9F02C426125}" destId="{A7345E67-FA4C-4508-A59D-9B18D5A0DBC9}" srcOrd="3" destOrd="0" parTransId="{1DFD7A8E-AA86-40BD-9E29-BBD9BDC8F059}" sibTransId="{0298E143-3900-475F-AD4E-CEB211CAC935}"/>
    <dgm:cxn modelId="{FF479A8F-2E26-4B9C-B6B8-CFC5B72E0968}" srcId="{FF9A1BDD-D932-4AAC-90A2-D9F02C426125}" destId="{1C85FCB4-9684-48BC-A6BC-BCD46F667936}" srcOrd="0" destOrd="0" parTransId="{D766DD88-A773-4105-9BD0-19117EB4FABD}" sibTransId="{C91438D7-DCD6-46A5-BA89-59370EF49E98}"/>
    <dgm:cxn modelId="{C56C2D58-E667-4FFB-B5BD-89118453ADAD}" type="presOf" srcId="{A94D513C-6D37-4506-A7D4-425653254882}" destId="{B02504BA-B283-4E20-9772-0AFD1BBD098A}" srcOrd="0" destOrd="0" presId="urn:microsoft.com/office/officeart/2005/8/layout/hProcess11"/>
    <dgm:cxn modelId="{A790280C-55FC-45EC-A3D1-C3F4B47F06BD}" type="presOf" srcId="{1C85FCB4-9684-48BC-A6BC-BCD46F667936}" destId="{16D5E165-2C5C-4618-BC00-291062D18CF5}" srcOrd="0" destOrd="0" presId="urn:microsoft.com/office/officeart/2005/8/layout/hProcess11"/>
    <dgm:cxn modelId="{6A18AC67-76EA-4EC5-98DB-74452A7BD823}" srcId="{FF9A1BDD-D932-4AAC-90A2-D9F02C426125}" destId="{A94D513C-6D37-4506-A7D4-425653254882}" srcOrd="1" destOrd="0" parTransId="{F349D2F2-00F8-4AB2-87C5-480F9384FC78}" sibTransId="{A648AF27-E8C8-44B5-A1BB-85372895CB95}"/>
    <dgm:cxn modelId="{8FE32E8F-A037-49CF-BFB2-D933AC326A2C}" type="presParOf" srcId="{B69F827D-B941-4DEE-8419-D5F02D2C9AAC}" destId="{AE1EBD73-75A0-401E-8AE5-121420D0FBFE}" srcOrd="0" destOrd="0" presId="urn:microsoft.com/office/officeart/2005/8/layout/hProcess11"/>
    <dgm:cxn modelId="{5DAE96C1-558F-40AA-9E21-B412FC8D3C5D}" type="presParOf" srcId="{B69F827D-B941-4DEE-8419-D5F02D2C9AAC}" destId="{469E5B52-0FA8-4207-AECA-AE140103EA97}" srcOrd="1" destOrd="0" presId="urn:microsoft.com/office/officeart/2005/8/layout/hProcess11"/>
    <dgm:cxn modelId="{8D00C969-1769-4EB2-B1CF-C084BB8B9104}" type="presParOf" srcId="{469E5B52-0FA8-4207-AECA-AE140103EA97}" destId="{9194F465-6031-422F-9ABF-3820C331C144}" srcOrd="0" destOrd="0" presId="urn:microsoft.com/office/officeart/2005/8/layout/hProcess11"/>
    <dgm:cxn modelId="{E3047217-2F8D-44DD-8050-B2B7215068D5}" type="presParOf" srcId="{9194F465-6031-422F-9ABF-3820C331C144}" destId="{16D5E165-2C5C-4618-BC00-291062D18CF5}" srcOrd="0" destOrd="0" presId="urn:microsoft.com/office/officeart/2005/8/layout/hProcess11"/>
    <dgm:cxn modelId="{B5A92BF7-2361-499B-A97D-7940533D9955}" type="presParOf" srcId="{9194F465-6031-422F-9ABF-3820C331C144}" destId="{88FA9345-54B6-4905-AE9F-81AEE37486F7}" srcOrd="1" destOrd="0" presId="urn:microsoft.com/office/officeart/2005/8/layout/hProcess11"/>
    <dgm:cxn modelId="{0FD1B93B-69A4-4B09-B3F4-0CC3D54DFC63}" type="presParOf" srcId="{9194F465-6031-422F-9ABF-3820C331C144}" destId="{BAAEC836-3CE1-4D80-8A3C-7D9A06546191}" srcOrd="2" destOrd="0" presId="urn:microsoft.com/office/officeart/2005/8/layout/hProcess11"/>
    <dgm:cxn modelId="{C8B4275C-4A31-43B4-800B-D282193467A0}" type="presParOf" srcId="{469E5B52-0FA8-4207-AECA-AE140103EA97}" destId="{BEB932A3-33AC-44C8-B523-4B0EF3AF0AA0}" srcOrd="1" destOrd="0" presId="urn:microsoft.com/office/officeart/2005/8/layout/hProcess11"/>
    <dgm:cxn modelId="{2A709D9D-37BE-4D8A-948A-4E6C711A3962}" type="presParOf" srcId="{469E5B52-0FA8-4207-AECA-AE140103EA97}" destId="{76C8FB30-E6D5-4452-B1F0-36F6804D84A5}" srcOrd="2" destOrd="0" presId="urn:microsoft.com/office/officeart/2005/8/layout/hProcess11"/>
    <dgm:cxn modelId="{DEF2B286-7ACD-4B6A-9061-23F9876100BF}" type="presParOf" srcId="{76C8FB30-E6D5-4452-B1F0-36F6804D84A5}" destId="{B02504BA-B283-4E20-9772-0AFD1BBD098A}" srcOrd="0" destOrd="0" presId="urn:microsoft.com/office/officeart/2005/8/layout/hProcess11"/>
    <dgm:cxn modelId="{ECAF33BB-7FF3-400B-92C5-7813C4B95C77}" type="presParOf" srcId="{76C8FB30-E6D5-4452-B1F0-36F6804D84A5}" destId="{1BC775D8-597A-42A6-82CB-38E56540529F}" srcOrd="1" destOrd="0" presId="urn:microsoft.com/office/officeart/2005/8/layout/hProcess11"/>
    <dgm:cxn modelId="{B030825D-604B-4814-86B1-048C9597E712}" type="presParOf" srcId="{76C8FB30-E6D5-4452-B1F0-36F6804D84A5}" destId="{0EC0D992-DFE0-443A-90FD-037C667FFC37}" srcOrd="2" destOrd="0" presId="urn:microsoft.com/office/officeart/2005/8/layout/hProcess11"/>
    <dgm:cxn modelId="{2C3C4050-A932-4E13-8C1D-C6EAAF0FD23A}" type="presParOf" srcId="{469E5B52-0FA8-4207-AECA-AE140103EA97}" destId="{05B5752D-C300-45E0-A77B-C749736B5854}" srcOrd="3" destOrd="0" presId="urn:microsoft.com/office/officeart/2005/8/layout/hProcess11"/>
    <dgm:cxn modelId="{0E8AB79D-7307-4E56-94B8-76E1390B4342}" type="presParOf" srcId="{469E5B52-0FA8-4207-AECA-AE140103EA97}" destId="{0A40F128-C358-4C81-8153-BF334FA8F489}" srcOrd="4" destOrd="0" presId="urn:microsoft.com/office/officeart/2005/8/layout/hProcess11"/>
    <dgm:cxn modelId="{9D58652E-57D3-4501-A1EB-22E735850835}" type="presParOf" srcId="{0A40F128-C358-4C81-8153-BF334FA8F489}" destId="{61792CF0-F3F4-4FA9-AB0A-CE0D2D99D454}" srcOrd="0" destOrd="0" presId="urn:microsoft.com/office/officeart/2005/8/layout/hProcess11"/>
    <dgm:cxn modelId="{F279B88A-895D-47E1-AE90-DFC727BCD583}" type="presParOf" srcId="{0A40F128-C358-4C81-8153-BF334FA8F489}" destId="{45C146BD-A476-4D7E-BE02-640C3BE38FCE}" srcOrd="1" destOrd="0" presId="urn:microsoft.com/office/officeart/2005/8/layout/hProcess11"/>
    <dgm:cxn modelId="{D575D557-256B-4638-8E1F-23C2D77A0230}" type="presParOf" srcId="{0A40F128-C358-4C81-8153-BF334FA8F489}" destId="{6451B506-2C51-4A0A-8842-1823F183859B}" srcOrd="2" destOrd="0" presId="urn:microsoft.com/office/officeart/2005/8/layout/hProcess11"/>
    <dgm:cxn modelId="{A71008DB-886A-4EEC-8B3B-FFD52E9C57B6}" type="presParOf" srcId="{469E5B52-0FA8-4207-AECA-AE140103EA97}" destId="{F4E1A374-74FD-4C4E-849D-A3A7747775BF}" srcOrd="5" destOrd="0" presId="urn:microsoft.com/office/officeart/2005/8/layout/hProcess11"/>
    <dgm:cxn modelId="{2E164EDA-2C33-49DB-A7B3-384A8328A4A7}" type="presParOf" srcId="{469E5B52-0FA8-4207-AECA-AE140103EA97}" destId="{D1BA315A-74DB-4074-8015-B86FA1941B5C}" srcOrd="6" destOrd="0" presId="urn:microsoft.com/office/officeart/2005/8/layout/hProcess11"/>
    <dgm:cxn modelId="{CF5B5198-4911-48FA-9A6A-7AE56B367CCC}" type="presParOf" srcId="{D1BA315A-74DB-4074-8015-B86FA1941B5C}" destId="{8C8D9A1D-BF9F-44AA-968B-93019C2E3A3C}" srcOrd="0" destOrd="0" presId="urn:microsoft.com/office/officeart/2005/8/layout/hProcess11"/>
    <dgm:cxn modelId="{EC89D3A2-586A-447D-A7FD-96DAECDD1DA9}" type="presParOf" srcId="{D1BA315A-74DB-4074-8015-B86FA1941B5C}" destId="{5E5C7F30-E1C4-49B0-B232-A5F62EEEBD42}" srcOrd="1" destOrd="0" presId="urn:microsoft.com/office/officeart/2005/8/layout/hProcess11"/>
    <dgm:cxn modelId="{0DB84939-BE06-4B58-8044-7FF993EC12FA}" type="presParOf" srcId="{D1BA315A-74DB-4074-8015-B86FA1941B5C}" destId="{27122FFF-A9E9-461F-AD3C-BD42DB2A10C6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1EBD73-75A0-401E-8AE5-121420D0FBFE}">
      <dsp:nvSpPr>
        <dsp:cNvPr id="0" name=""/>
        <dsp:cNvSpPr/>
      </dsp:nvSpPr>
      <dsp:spPr>
        <a:xfrm>
          <a:off x="0" y="799288"/>
          <a:ext cx="7488832" cy="1065718"/>
        </a:xfrm>
        <a:prstGeom prst="notchedRightArrow">
          <a:avLst/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D5E165-2C5C-4618-BC00-291062D18CF5}">
      <dsp:nvSpPr>
        <dsp:cNvPr id="0" name=""/>
        <dsp:cNvSpPr/>
      </dsp:nvSpPr>
      <dsp:spPr>
        <a:xfrm>
          <a:off x="0" y="0"/>
          <a:ext cx="1622458" cy="1065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Initial agreement  (ZMM, ZMB, OKB)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05. 07. 2011</a:t>
          </a:r>
          <a:endParaRPr lang="hr-HR" sz="1600" kern="1200" dirty="0"/>
        </a:p>
      </dsp:txBody>
      <dsp:txXfrm>
        <a:off x="0" y="0"/>
        <a:ext cx="1622458" cy="1065718"/>
      </dsp:txXfrm>
    </dsp:sp>
    <dsp:sp modelId="{88FA9345-54B6-4905-AE9F-81AEE37486F7}">
      <dsp:nvSpPr>
        <dsp:cNvPr id="0" name=""/>
        <dsp:cNvSpPr/>
      </dsp:nvSpPr>
      <dsp:spPr>
        <a:xfrm>
          <a:off x="681387" y="1198933"/>
          <a:ext cx="266429" cy="266429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2504BA-B283-4E20-9772-0AFD1BBD098A}">
      <dsp:nvSpPr>
        <dsp:cNvPr id="0" name=""/>
        <dsp:cNvSpPr/>
      </dsp:nvSpPr>
      <dsp:spPr>
        <a:xfrm>
          <a:off x="1706954" y="1598577"/>
          <a:ext cx="1622458" cy="1065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Call release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20. 07. 2011</a:t>
          </a:r>
          <a:endParaRPr lang="hr-HR" sz="1600" kern="1200" dirty="0"/>
        </a:p>
      </dsp:txBody>
      <dsp:txXfrm>
        <a:off x="1706954" y="1598577"/>
        <a:ext cx="1622458" cy="1065718"/>
      </dsp:txXfrm>
    </dsp:sp>
    <dsp:sp modelId="{1BC775D8-597A-42A6-82CB-38E56540529F}">
      <dsp:nvSpPr>
        <dsp:cNvPr id="0" name=""/>
        <dsp:cNvSpPr/>
      </dsp:nvSpPr>
      <dsp:spPr>
        <a:xfrm>
          <a:off x="2384968" y="1198933"/>
          <a:ext cx="266429" cy="266429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792CF0-F3F4-4FA9-AB0A-CE0D2D99D454}">
      <dsp:nvSpPr>
        <dsp:cNvPr id="0" name=""/>
        <dsp:cNvSpPr/>
      </dsp:nvSpPr>
      <dsp:spPr>
        <a:xfrm>
          <a:off x="3410535" y="0"/>
          <a:ext cx="1622458" cy="1065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Proposal preparation  initiaton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11. 11. 2011</a:t>
          </a:r>
          <a:endParaRPr lang="hr-HR" sz="1600" kern="1200" dirty="0"/>
        </a:p>
      </dsp:txBody>
      <dsp:txXfrm>
        <a:off x="3410535" y="0"/>
        <a:ext cx="1622458" cy="1065718"/>
      </dsp:txXfrm>
    </dsp:sp>
    <dsp:sp modelId="{45C146BD-A476-4D7E-BE02-640C3BE38FCE}">
      <dsp:nvSpPr>
        <dsp:cNvPr id="0" name=""/>
        <dsp:cNvSpPr/>
      </dsp:nvSpPr>
      <dsp:spPr>
        <a:xfrm>
          <a:off x="4088550" y="1198933"/>
          <a:ext cx="266429" cy="266429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8D9A1D-BF9F-44AA-968B-93019C2E3A3C}">
      <dsp:nvSpPr>
        <dsp:cNvPr id="0" name=""/>
        <dsp:cNvSpPr/>
      </dsp:nvSpPr>
      <dsp:spPr>
        <a:xfrm>
          <a:off x="5114117" y="1598577"/>
          <a:ext cx="1622458" cy="10657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Proposal submission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kern="1200" dirty="0" smtClean="0"/>
            <a:t>03. 01. 2012</a:t>
          </a:r>
          <a:endParaRPr lang="hr-HR" sz="1600" kern="1200" dirty="0"/>
        </a:p>
      </dsp:txBody>
      <dsp:txXfrm>
        <a:off x="5114117" y="1598577"/>
        <a:ext cx="1622458" cy="1065718"/>
      </dsp:txXfrm>
    </dsp:sp>
    <dsp:sp modelId="{5E5C7F30-E1C4-49B0-B232-A5F62EEEBD42}">
      <dsp:nvSpPr>
        <dsp:cNvPr id="0" name=""/>
        <dsp:cNvSpPr/>
      </dsp:nvSpPr>
      <dsp:spPr>
        <a:xfrm>
          <a:off x="5792131" y="1198933"/>
          <a:ext cx="266429" cy="266429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6EB96C-43C6-4B51-9AB1-0463D8E11BDC}" type="datetimeFigureOut">
              <a:rPr lang="hr-HR" smtClean="0"/>
              <a:t>7/5/13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D475F-BCA2-4CD0-8BA8-BC6FBC867AC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15208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41D69-8DD8-F74D-A965-467C9E7DA60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68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0220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53874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97946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7071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79764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6315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4311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9395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026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5200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31601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DB2BE-C2A9-4A56-9A10-4D6DE0F52043}" type="datetimeFigureOut">
              <a:rPr lang="hr-HR" smtClean="0"/>
              <a:t>7/5/13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A64A4-A1B2-4DB9-80F8-1EA1648C4888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7252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4.png"/><Relationship Id="rId7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16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9.jpe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diagramData" Target="../diagrams/data1.xml"/><Relationship Id="rId7" Type="http://schemas.openxmlformats.org/officeDocument/2006/relationships/diagramLayout" Target="../diagrams/layout1.xml"/><Relationship Id="rId8" Type="http://schemas.openxmlformats.org/officeDocument/2006/relationships/diagramQuickStyle" Target="../diagrams/quickStyle1.xml"/><Relationship Id="rId9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1.jpeg"/><Relationship Id="rId7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4869160"/>
            <a:ext cx="7772400" cy="1182340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cala Sans" pitchFamily="50" charset="0"/>
              </a:rPr>
              <a:t>I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cala Sans" pitchFamily="50" charset="0"/>
              </a:rPr>
              <a:t>nno</a:t>
            </a:r>
            <a:r>
              <a:rPr 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cala Sans" pitchFamily="50" charset="0"/>
              </a:rPr>
              <a:t>M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cala Sans" pitchFamily="50" charset="0"/>
              </a:rPr>
              <a:t>ol</a:t>
            </a:r>
            <a:r>
              <a:rPr lang="hr-H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cala Sans" pitchFamily="50" charset="0"/>
              </a:rPr>
              <a:t/>
            </a:r>
            <a:br>
              <a:rPr lang="hr-H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cala Sans" pitchFamily="50" charset="0"/>
              </a:rPr>
            </a:br>
            <a:endParaRPr lang="hr-HR" dirty="0">
              <a:latin typeface="Scala Sans" pitchFamily="50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600" y="4077072"/>
            <a:ext cx="7772400" cy="761876"/>
          </a:xfrm>
        </p:spPr>
        <p:txBody>
          <a:bodyPr>
            <a:normAutofit fontScale="25000" lnSpcReduction="20000"/>
          </a:bodyPr>
          <a:lstStyle/>
          <a:p>
            <a:endParaRPr lang="en-US" sz="4000" dirty="0" smtClean="0">
              <a:latin typeface="Scala Sans" pitchFamily="50" charset="0"/>
            </a:endParaRPr>
          </a:p>
          <a:p>
            <a:endParaRPr lang="en-US" sz="4000" dirty="0" smtClean="0">
              <a:latin typeface="Scala Sans" pitchFamily="50" charset="0"/>
            </a:endParaRPr>
          </a:p>
          <a:p>
            <a:endParaRPr lang="en-US" sz="4000" dirty="0" smtClean="0">
              <a:latin typeface="Scala Sans" pitchFamily="50" charset="0"/>
            </a:endParaRPr>
          </a:p>
          <a:p>
            <a:r>
              <a:rPr lang="en-US" sz="5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cala Sans" pitchFamily="50" charset="0"/>
              </a:rPr>
              <a:t>ENHANCEMENT OF THE INNOVATION POTENTIAL IN SEE THROUGH NEW MOLECULAR SOLUTIONS IN RESEARCH AND DEVELOPMENT</a:t>
            </a:r>
            <a:br>
              <a:rPr lang="en-US" sz="5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cala Sans" pitchFamily="50" charset="0"/>
              </a:rPr>
            </a:br>
            <a:endParaRPr lang="hr-HR" sz="5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41408"/>
            <a:ext cx="4088140" cy="336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42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548680"/>
            <a:ext cx="6390446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>
                <a:solidFill>
                  <a:prstClr val="white"/>
                </a:solidFill>
                <a:latin typeface="Scala Sans" pitchFamily="50" charset="0"/>
              </a:rPr>
              <a:t>FP7-REGPOT-2012-2013-1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sp>
        <p:nvSpPr>
          <p:cNvPr id="10" name="Isosceles Triangle 9"/>
          <p:cNvSpPr/>
          <p:nvPr/>
        </p:nvSpPr>
        <p:spPr>
          <a:xfrm>
            <a:off x="4825958" y="3106805"/>
            <a:ext cx="1060704" cy="914400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" name="TextBox 10"/>
          <p:cNvSpPr txBox="1"/>
          <p:nvPr/>
        </p:nvSpPr>
        <p:spPr>
          <a:xfrm>
            <a:off x="6052796" y="2924944"/>
            <a:ext cx="26309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8000" dirty="0" smtClean="0">
                <a:solidFill>
                  <a:schemeClr val="accent3"/>
                </a:solidFill>
              </a:rPr>
              <a:t>13</a:t>
            </a:r>
            <a:r>
              <a:rPr lang="hr-HR" dirty="0" smtClean="0"/>
              <a:t> </a:t>
            </a:r>
            <a:r>
              <a:rPr lang="hr-HR" sz="2000" b="1" dirty="0" smtClean="0">
                <a:solidFill>
                  <a:schemeClr val="bg1">
                    <a:lumMod val="65000"/>
                  </a:schemeClr>
                </a:solidFill>
              </a:rPr>
              <a:t>EU members</a:t>
            </a:r>
          </a:p>
        </p:txBody>
      </p:sp>
      <p:sp>
        <p:nvSpPr>
          <p:cNvPr id="12" name="5-Point Star 11"/>
          <p:cNvSpPr/>
          <p:nvPr/>
        </p:nvSpPr>
        <p:spPr>
          <a:xfrm>
            <a:off x="4917630" y="4653136"/>
            <a:ext cx="914400" cy="9144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TextBox 12"/>
          <p:cNvSpPr txBox="1"/>
          <p:nvPr/>
        </p:nvSpPr>
        <p:spPr>
          <a:xfrm>
            <a:off x="6051920" y="4462080"/>
            <a:ext cx="25871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8000" dirty="0" smtClean="0">
                <a:solidFill>
                  <a:srgbClr val="FFFF00"/>
                </a:solidFill>
              </a:rPr>
              <a:t>4</a:t>
            </a:r>
            <a:r>
              <a:rPr lang="hr-HR" dirty="0" smtClean="0"/>
              <a:t> </a:t>
            </a:r>
            <a:r>
              <a:rPr lang="hr-HR" sz="2000" b="1" dirty="0" smtClean="0">
                <a:solidFill>
                  <a:schemeClr val="bg1">
                    <a:lumMod val="65000"/>
                  </a:schemeClr>
                </a:solidFill>
              </a:rPr>
              <a:t>Associated states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30251" y="1352802"/>
            <a:ext cx="23119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8000" dirty="0" smtClean="0">
                <a:solidFill>
                  <a:srgbClr val="7030A0"/>
                </a:solidFill>
              </a:rPr>
              <a:t>37 </a:t>
            </a:r>
            <a:r>
              <a:rPr lang="hr-HR" sz="2000" b="1" dirty="0" smtClean="0">
                <a:solidFill>
                  <a:schemeClr val="bg1">
                    <a:lumMod val="65000"/>
                  </a:schemeClr>
                </a:solidFill>
              </a:rPr>
              <a:t>Projects</a:t>
            </a: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771" y="1628800"/>
            <a:ext cx="1214437" cy="85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1763688" y="2276065"/>
            <a:ext cx="2202483" cy="1746468"/>
          </a:xfrm>
          <a:prstGeom prst="wedgeRoundRectCallout">
            <a:avLst>
              <a:gd name="adj1" fmla="val -105582"/>
              <a:gd name="adj2" fmla="val -103629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200" dirty="0" smtClean="0"/>
              <a:t>InnoMol</a:t>
            </a:r>
          </a:p>
          <a:p>
            <a:pPr algn="ctr"/>
            <a:r>
              <a:rPr lang="hr-HR" sz="3200" dirty="0" smtClean="0"/>
              <a:t>ranked 25th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3929344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476672"/>
            <a:ext cx="5832648" cy="1003436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Finally talking with the Commission...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" y="1844824"/>
            <a:ext cx="8208264" cy="351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60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548680"/>
            <a:ext cx="5832648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Acknowledgements...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85858" y="4634776"/>
            <a:ext cx="32826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vi-VN" b="1" dirty="0"/>
              <a:t>Petra Buljević Zdjelarević</a:t>
            </a:r>
          </a:p>
          <a:p>
            <a:pPr algn="r"/>
            <a:r>
              <a:rPr lang="vi-VN" dirty="0"/>
              <a:t>Head of the PR Office at Ruđer Bošković Institute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783289"/>
            <a:ext cx="1635705" cy="1635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Ana Vidoš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27" y="3933056"/>
            <a:ext cx="1625050" cy="162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93404" y="4283916"/>
            <a:ext cx="3386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/>
              <a:t>Ana Vidoš</a:t>
            </a:r>
          </a:p>
          <a:p>
            <a:r>
              <a:rPr lang="vi-VN" dirty="0"/>
              <a:t>Marketing &amp; Event coordinator at Ruđer Bošković Institute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1187624" y="1512910"/>
            <a:ext cx="5832648" cy="2088232"/>
          </a:xfrm>
          <a:prstGeom prst="wedgeRoundRectCallout">
            <a:avLst>
              <a:gd name="adj1" fmla="val -58270"/>
              <a:gd name="adj2" fmla="val -57856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All credits to the InnoMol team, &gt; 50 individuals...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360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548680"/>
            <a:ext cx="5832648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Acknowledgements...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pic>
        <p:nvPicPr>
          <p:cNvPr id="3" name="Partners_regpot_ov2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53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548680"/>
            <a:ext cx="5832648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And now the movie...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105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CA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 bwMode="auto">
          <a:xfrm>
            <a:off x="4038600" y="2133600"/>
            <a:ext cx="4572000" cy="4572000"/>
          </a:xfrm>
          <a:prstGeom prst="ellipse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rgbClr val="4C545B"/>
              </a:solidFill>
              <a:latin typeface="Franklin Gothic Book"/>
              <a:ea typeface="ＭＳ Ｐゴシック" pitchFamily="1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3400" y="3701465"/>
            <a:ext cx="990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sz="16600" dirty="0" smtClean="0">
                <a:solidFill>
                  <a:srgbClr val="434343"/>
                </a:solidFill>
                <a:latin typeface="Scala Sans" pitchFamily="50" charset="0"/>
                <a:cs typeface="Franklin Gothic Book"/>
              </a:rPr>
              <a:t>1</a:t>
            </a:r>
            <a:endParaRPr lang="en-US" sz="16600" dirty="0">
              <a:solidFill>
                <a:srgbClr val="434343"/>
              </a:solidFill>
              <a:latin typeface="Scala Sans" pitchFamily="50" charset="0"/>
              <a:cs typeface="Franklin Gothic Book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590980" y="4065992"/>
            <a:ext cx="0" cy="2166470"/>
          </a:xfrm>
          <a:prstGeom prst="line">
            <a:avLst/>
          </a:prstGeom>
          <a:ln w="57150" cap="rnd" cmpd="sng">
            <a:solidFill>
              <a:srgbClr val="434343"/>
            </a:solidFill>
            <a:prstDash val="sysDot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652120" y="4221088"/>
            <a:ext cx="3245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 smtClean="0">
                <a:latin typeface="Scala Sans" pitchFamily="50" charset="0"/>
                <a:ea typeface="Segoe UI" pitchFamily="34" charset="0"/>
                <a:cs typeface="Segoe UI" pitchFamily="34" charset="0"/>
              </a:rPr>
              <a:t>Kick-off</a:t>
            </a:r>
            <a:r>
              <a:rPr lang="hr-HR" sz="3200" dirty="0" smtClean="0">
                <a:latin typeface="Scala Sans" pitchFamily="50" charset="0"/>
                <a:ea typeface="Segoe UI" pitchFamily="34" charset="0"/>
                <a:cs typeface="Segoe UI" pitchFamily="34" charset="0"/>
              </a:rPr>
              <a:t/>
            </a:r>
            <a:br>
              <a:rPr lang="hr-HR" sz="3200" dirty="0" smtClean="0">
                <a:latin typeface="Scala Sans" pitchFamily="50" charset="0"/>
                <a:ea typeface="Segoe UI" pitchFamily="34" charset="0"/>
                <a:cs typeface="Segoe UI" pitchFamily="34" charset="0"/>
              </a:rPr>
            </a:br>
            <a:r>
              <a:rPr lang="hr-HR" sz="3200" dirty="0" smtClean="0">
                <a:latin typeface="Scala Sans" pitchFamily="50" charset="0"/>
                <a:ea typeface="Segoe UI" pitchFamily="34" charset="0"/>
                <a:cs typeface="Segoe UI" pitchFamily="34" charset="0"/>
              </a:rPr>
              <a:t>03.07.2013</a:t>
            </a:r>
            <a:endParaRPr lang="hr-HR" sz="3200" dirty="0">
              <a:latin typeface="Scala Sans" pitchFamily="50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85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404664"/>
            <a:ext cx="6480720" cy="100811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A history of the European Union...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2420888"/>
            <a:ext cx="3960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EU 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founders </a:t>
            </a:r>
            <a:r>
              <a:rPr lang="hr-H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– </a:t>
            </a:r>
          </a:p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Belgium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France, Germany, Italy, Luxembourg and the Netherlands</a:t>
            </a:r>
            <a:endParaRPr lang="hr-H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File:ECSC5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800"/>
            <a:ext cx="3550717" cy="387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720155"/>
            <a:ext cx="1656184" cy="151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28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1846918" y="260648"/>
            <a:ext cx="7189578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A history of proposals...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23728" y="4214118"/>
            <a:ext cx="5472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dirty="0" smtClean="0">
                <a:solidFill>
                  <a:schemeClr val="accent4"/>
                </a:solidFill>
              </a:rPr>
              <a:t>Publication of Call: 22nd December 2006</a:t>
            </a:r>
          </a:p>
          <a:p>
            <a:r>
              <a:rPr lang="en-US" sz="2400" dirty="0" smtClean="0"/>
              <a:t>HEALTH-2007-2.4.4-1</a:t>
            </a:r>
            <a:r>
              <a:rPr lang="en-US" sz="2400" dirty="0"/>
              <a:t>:</a:t>
            </a:r>
            <a:r>
              <a:rPr lang="en-US" sz="2400" b="1" dirty="0"/>
              <a:t> </a:t>
            </a:r>
            <a:r>
              <a:rPr lang="hr-HR" sz="2400" dirty="0"/>
              <a:t>Natural course and pathophysiology of rare diseases</a:t>
            </a:r>
            <a:r>
              <a:rPr lang="en-US" sz="2400" dirty="0"/>
              <a:t> </a:t>
            </a:r>
            <a:endParaRPr lang="hr-HR" sz="2400" dirty="0"/>
          </a:p>
        </p:txBody>
      </p:sp>
      <p:sp>
        <p:nvSpPr>
          <p:cNvPr id="13" name="Rounded Rectangular Callout 12"/>
          <p:cNvSpPr/>
          <p:nvPr/>
        </p:nvSpPr>
        <p:spPr>
          <a:xfrm>
            <a:off x="2483768" y="1628800"/>
            <a:ext cx="4680520" cy="2160240"/>
          </a:xfrm>
          <a:prstGeom prst="wedgeRoundRectCallout">
            <a:avLst>
              <a:gd name="adj1" fmla="val -81451"/>
              <a:gd name="adj2" fmla="val -65144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InnoMol ha</a:t>
            </a:r>
            <a:r>
              <a:rPr lang="ta-IN" sz="3600" dirty="0" smtClean="0">
                <a:solidFill>
                  <a:prstClr val="white"/>
                </a:solidFill>
                <a:latin typeface="Scala Sans" pitchFamily="50" charset="0"/>
              </a:rPr>
              <a:t>s</a:t>
            </a: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 it’s history, too...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360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416018"/>
            <a:ext cx="5832648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InnoMol history...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pic>
        <p:nvPicPr>
          <p:cNvPr id="4098" name="Picture 2" descr="C:\Documents and Settings\Korisnik\Desktop\EUROPA - Countries_files\img_europe_b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864" y="1274308"/>
            <a:ext cx="5157600" cy="460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Korisnik\Local Settings\Temporary Internet Files\Content.IE5\POTFBLKF\MC900432586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704" y="3212975"/>
            <a:ext cx="709171" cy="70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C:\Documents and Settings\Korisnik\Local Settings\Temporary Internet Files\Content.IE5\POTFBLKF\MC900432586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176" y="4725144"/>
            <a:ext cx="709171" cy="70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C:\Documents and Settings\Korisnik\Local Settings\Temporary Internet Files\Content.IE5\POTFBLKF\MC900432586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912" y="4313915"/>
            <a:ext cx="709171" cy="70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Documents and Settings\Korisnik\Local Settings\Temporary Internet Files\Content.IE5\POTFBLKF\MC900432586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78" y="3723597"/>
            <a:ext cx="709171" cy="70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C:\Documents and Settings\Korisnik\Local Settings\Temporary Internet Files\Content.IE5\POTFBLKF\MC900432586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76" y="3567560"/>
            <a:ext cx="709171" cy="70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C:\Documents and Settings\Korisnik\Local Settings\Temporary Internet Files\Content.IE5\POTFBLKF\MC900432586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542" y="4486739"/>
            <a:ext cx="709171" cy="70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ounded Rectangular Callout 22"/>
          <p:cNvSpPr/>
          <p:nvPr/>
        </p:nvSpPr>
        <p:spPr>
          <a:xfrm>
            <a:off x="182333" y="3558056"/>
            <a:ext cx="3165531" cy="2319216"/>
          </a:xfrm>
          <a:prstGeom prst="wedgeRoundRectCallout">
            <a:avLst>
              <a:gd name="adj1" fmla="val 67199"/>
              <a:gd name="adj2" fmla="val -39581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2200" dirty="0" smtClean="0">
                <a:solidFill>
                  <a:prstClr val="white"/>
                </a:solidFill>
                <a:latin typeface="Scala Sans" pitchFamily="50" charset="0"/>
              </a:rPr>
              <a:t>Walter Keller, </a:t>
            </a:r>
            <a:endParaRPr lang="ta-IN" sz="2200" dirty="0" smtClean="0">
              <a:solidFill>
                <a:prstClr val="white"/>
              </a:solidFill>
              <a:latin typeface="Scala Sans" pitchFamily="50" charset="0"/>
            </a:endParaRPr>
          </a:p>
          <a:p>
            <a:pPr algn="ctr">
              <a:defRPr/>
            </a:pPr>
            <a:r>
              <a:rPr lang="hr-HR" sz="2200" dirty="0" smtClean="0">
                <a:solidFill>
                  <a:prstClr val="white"/>
                </a:solidFill>
                <a:latin typeface="Scala Sans" pitchFamily="50" charset="0"/>
              </a:rPr>
              <a:t>UniGraz</a:t>
            </a:r>
          </a:p>
          <a:p>
            <a:pPr algn="ctr">
              <a:defRPr/>
            </a:pPr>
            <a:r>
              <a:rPr lang="hr-HR" sz="2200" dirty="0" smtClean="0">
                <a:solidFill>
                  <a:prstClr val="white"/>
                </a:solidFill>
                <a:latin typeface="Scala Sans" pitchFamily="50" charset="0"/>
              </a:rPr>
              <a:t>Nicola Zambrano, CEINGE</a:t>
            </a:r>
          </a:p>
          <a:p>
            <a:pPr algn="ctr">
              <a:defRPr/>
            </a:pPr>
            <a:r>
              <a:rPr lang="hr-HR" sz="2200" dirty="0" smtClean="0">
                <a:solidFill>
                  <a:prstClr val="white"/>
                </a:solidFill>
                <a:latin typeface="Scala Sans" pitchFamily="50" charset="0"/>
              </a:rPr>
              <a:t>Ulrich Zechner, </a:t>
            </a:r>
            <a:endParaRPr lang="ta-IN" sz="2200" dirty="0" smtClean="0">
              <a:solidFill>
                <a:prstClr val="white"/>
              </a:solidFill>
              <a:latin typeface="Scala Sans" pitchFamily="50" charset="0"/>
            </a:endParaRPr>
          </a:p>
          <a:p>
            <a:pPr algn="ctr">
              <a:defRPr/>
            </a:pPr>
            <a:r>
              <a:rPr lang="hr-HR" sz="2200" dirty="0" smtClean="0">
                <a:solidFill>
                  <a:prstClr val="white"/>
                </a:solidFill>
                <a:latin typeface="Scala Sans" pitchFamily="50" charset="0"/>
              </a:rPr>
              <a:t>HUGI</a:t>
            </a:r>
            <a:endParaRPr lang="en-US" sz="2200" dirty="0">
              <a:solidFill>
                <a:prstClr val="white"/>
              </a:solidFill>
              <a:latin typeface="Scala Sans" pitchFamily="50" charset="0"/>
            </a:endParaRPr>
          </a:p>
        </p:txBody>
      </p:sp>
      <p:sp>
        <p:nvSpPr>
          <p:cNvPr id="24" name="Rounded Rectangular Callout 23"/>
          <p:cNvSpPr/>
          <p:nvPr/>
        </p:nvSpPr>
        <p:spPr>
          <a:xfrm>
            <a:off x="208127" y="1556792"/>
            <a:ext cx="3427769" cy="1588852"/>
          </a:xfrm>
          <a:prstGeom prst="wedgeRoundRectCallout">
            <a:avLst>
              <a:gd name="adj1" fmla="val 66472"/>
              <a:gd name="adj2" fmla="val -1493"/>
              <a:gd name="adj3" fmla="val 16667"/>
            </a:avLst>
          </a:prstGeom>
          <a:solidFill>
            <a:srgbClr val="97C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2200" dirty="0" smtClean="0">
                <a:solidFill>
                  <a:prstClr val="white"/>
                </a:solidFill>
                <a:latin typeface="Scala Sans" pitchFamily="50" charset="0"/>
              </a:rPr>
              <a:t>Pierre-Olivier Angrand, </a:t>
            </a:r>
            <a:endParaRPr lang="ta-IN" sz="2200" dirty="0" smtClean="0">
              <a:solidFill>
                <a:prstClr val="white"/>
              </a:solidFill>
              <a:latin typeface="Scala Sans" pitchFamily="50" charset="0"/>
            </a:endParaRPr>
          </a:p>
          <a:p>
            <a:pPr algn="ctr">
              <a:defRPr/>
            </a:pPr>
            <a:r>
              <a:rPr lang="hr-HR" sz="2200" dirty="0" smtClean="0">
                <a:solidFill>
                  <a:prstClr val="white"/>
                </a:solidFill>
                <a:latin typeface="Scala Sans" pitchFamily="50" charset="0"/>
              </a:rPr>
              <a:t>IRI</a:t>
            </a:r>
          </a:p>
          <a:p>
            <a:pPr algn="ctr">
              <a:defRPr/>
            </a:pPr>
            <a:r>
              <a:rPr lang="hr-HR" sz="2200" dirty="0" smtClean="0">
                <a:solidFill>
                  <a:prstClr val="white"/>
                </a:solidFill>
                <a:latin typeface="Scala Sans" pitchFamily="50" charset="0"/>
              </a:rPr>
              <a:t>Gerhard Mittler, </a:t>
            </a:r>
            <a:endParaRPr lang="ta-IN" sz="2200" dirty="0" smtClean="0">
              <a:solidFill>
                <a:prstClr val="white"/>
              </a:solidFill>
              <a:latin typeface="Scala Sans" pitchFamily="50" charset="0"/>
            </a:endParaRPr>
          </a:p>
          <a:p>
            <a:pPr algn="ctr">
              <a:defRPr/>
            </a:pPr>
            <a:r>
              <a:rPr lang="hr-HR" sz="2200" dirty="0" smtClean="0">
                <a:solidFill>
                  <a:prstClr val="white"/>
                </a:solidFill>
                <a:latin typeface="Scala Sans" pitchFamily="50" charset="0"/>
              </a:rPr>
              <a:t>MPI</a:t>
            </a:r>
            <a:endParaRPr lang="en-US" sz="2200" dirty="0">
              <a:solidFill>
                <a:prstClr val="white"/>
              </a:solidFill>
              <a:latin typeface="Scala San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360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548680"/>
            <a:ext cx="5832648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InnoMol history...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201566" y="1772816"/>
            <a:ext cx="6696744" cy="331236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r-HR" sz="2400" dirty="0" smtClean="0"/>
              <a:t>FP7-</a:t>
            </a:r>
            <a:r>
              <a:rPr lang="en-US" sz="2400" dirty="0" smtClean="0"/>
              <a:t>REGPOT-2008-1</a:t>
            </a:r>
            <a:r>
              <a:rPr lang="hr-HR" sz="2400" dirty="0" smtClean="0"/>
              <a:t>: </a:t>
            </a:r>
            <a:r>
              <a:rPr lang="hr-HR" sz="2400" i="1" dirty="0" smtClean="0"/>
              <a:t>14. 03. 2008</a:t>
            </a:r>
            <a:endParaRPr lang="hr-HR" sz="2400" dirty="0" smtClean="0"/>
          </a:p>
          <a:p>
            <a:pPr marL="0" indent="0">
              <a:buNone/>
            </a:pPr>
            <a:r>
              <a:rPr lang="hr-HR" sz="2400" dirty="0" smtClean="0"/>
              <a:t>	 </a:t>
            </a:r>
            <a:r>
              <a:rPr lang="hr-HR" sz="2400" dirty="0" smtClean="0">
                <a:solidFill>
                  <a:schemeClr val="bg1">
                    <a:lumMod val="65000"/>
                  </a:schemeClr>
                </a:solidFill>
              </a:rPr>
              <a:t>Mark 8.5 (of 15; below threshold)</a:t>
            </a:r>
          </a:p>
          <a:p>
            <a:r>
              <a:rPr lang="hr-HR" sz="2400" dirty="0" smtClean="0"/>
              <a:t>FP7-REGPOT-2010-1: </a:t>
            </a:r>
            <a:r>
              <a:rPr lang="hr-HR" sz="2400" i="1" dirty="0" smtClean="0"/>
              <a:t>17</a:t>
            </a:r>
            <a:r>
              <a:rPr lang="hr-HR" sz="2400" i="1" dirty="0"/>
              <a:t>. 12. </a:t>
            </a:r>
            <a:r>
              <a:rPr lang="hr-HR" sz="2400" i="1" dirty="0" smtClean="0"/>
              <a:t>2009</a:t>
            </a:r>
            <a:endParaRPr lang="hr-HR" sz="2400" i="1" dirty="0"/>
          </a:p>
          <a:p>
            <a:pPr marL="0" indent="0">
              <a:buNone/>
            </a:pPr>
            <a:r>
              <a:rPr lang="hr-HR" sz="2400" dirty="0" smtClean="0"/>
              <a:t>	</a:t>
            </a:r>
            <a:r>
              <a:rPr lang="hr-HR" sz="2400" dirty="0" smtClean="0">
                <a:solidFill>
                  <a:schemeClr val="bg1">
                    <a:lumMod val="65000"/>
                  </a:schemeClr>
                </a:solidFill>
              </a:rPr>
              <a:t>Mark 12.5 </a:t>
            </a:r>
          </a:p>
          <a:p>
            <a:r>
              <a:rPr lang="en-US" sz="2400" dirty="0" smtClean="0"/>
              <a:t>FP7- REGPOT-2011-1</a:t>
            </a:r>
            <a:r>
              <a:rPr lang="hr-HR" sz="2400" dirty="0" smtClean="0"/>
              <a:t>: </a:t>
            </a:r>
            <a:r>
              <a:rPr lang="hr-HR" sz="2400" i="1" dirty="0" smtClean="0"/>
              <a:t>07</a:t>
            </a:r>
            <a:r>
              <a:rPr lang="hr-HR" sz="2400" i="1" dirty="0"/>
              <a:t>. 12. </a:t>
            </a:r>
            <a:r>
              <a:rPr lang="hr-HR" sz="2400" i="1" dirty="0" smtClean="0"/>
              <a:t>2010</a:t>
            </a:r>
            <a:endParaRPr lang="hr-HR" sz="2400" i="1" dirty="0"/>
          </a:p>
          <a:p>
            <a:pPr marL="0" indent="0">
              <a:buNone/>
            </a:pPr>
            <a:r>
              <a:rPr lang="hr-HR" sz="2400" dirty="0" smtClean="0"/>
              <a:t>	</a:t>
            </a:r>
            <a:r>
              <a:rPr lang="hr-HR" sz="2400" dirty="0" smtClean="0">
                <a:solidFill>
                  <a:schemeClr val="bg1">
                    <a:lumMod val="65000"/>
                  </a:schemeClr>
                </a:solidFill>
              </a:rPr>
              <a:t>Mark 14 </a:t>
            </a:r>
          </a:p>
          <a:p>
            <a:pPr marL="0" indent="0">
              <a:buNone/>
            </a:pPr>
            <a:r>
              <a:rPr lang="hr-HR" sz="2400" dirty="0">
                <a:solidFill>
                  <a:schemeClr val="bg1">
                    <a:lumMod val="65000"/>
                  </a:schemeClr>
                </a:solidFill>
              </a:rPr>
              <a:t>	</a:t>
            </a:r>
            <a:r>
              <a:rPr lang="hr-HR" sz="2400" dirty="0" smtClean="0">
                <a:solidFill>
                  <a:schemeClr val="bg1">
                    <a:lumMod val="65000"/>
                  </a:schemeClr>
                </a:solidFill>
              </a:rPr>
              <a:t>Mark 13.5</a:t>
            </a:r>
            <a:endParaRPr lang="hr-HR" sz="2400" dirty="0">
              <a:solidFill>
                <a:schemeClr val="bg1">
                  <a:lumMod val="65000"/>
                </a:schemeClr>
              </a:solidFill>
            </a:endParaRPr>
          </a:p>
          <a:p>
            <a:endParaRPr lang="hr-HR" sz="24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hr-HR" sz="24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hr-HR" sz="24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hr-HR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Rounded Rectangular Callout 1"/>
          <p:cNvSpPr/>
          <p:nvPr/>
        </p:nvSpPr>
        <p:spPr>
          <a:xfrm>
            <a:off x="1907704" y="4005064"/>
            <a:ext cx="2008653" cy="936104"/>
          </a:xfrm>
          <a:prstGeom prst="wedgeRoundRectCallout">
            <a:avLst>
              <a:gd name="adj1" fmla="val 96598"/>
              <a:gd name="adj2" fmla="val 3648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" name="TextBox 2"/>
          <p:cNvSpPr txBox="1"/>
          <p:nvPr/>
        </p:nvSpPr>
        <p:spPr>
          <a:xfrm>
            <a:off x="5001283" y="4562096"/>
            <a:ext cx="3396699" cy="584775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hr-HR" sz="3200" dirty="0" smtClean="0">
                <a:solidFill>
                  <a:schemeClr val="bg1"/>
                </a:solidFill>
              </a:rPr>
              <a:t>Two RBI projects...!</a:t>
            </a:r>
            <a:endParaRPr lang="hr-H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360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548680"/>
            <a:ext cx="5832648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InnoMol history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081177578"/>
              </p:ext>
            </p:extLst>
          </p:nvPr>
        </p:nvGraphicFramePr>
        <p:xfrm>
          <a:off x="918128" y="2204864"/>
          <a:ext cx="748883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898519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E1EBD73-75A0-401E-8AE5-121420D0FB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AE1EBD73-75A0-401E-8AE5-121420D0FB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8FA9345-54B6-4905-AE9F-81AEE37486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88FA9345-54B6-4905-AE9F-81AEE37486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6D5E165-2C5C-4618-BC00-291062D18C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graphicEl>
                                              <a:dgm id="{16D5E165-2C5C-4618-BC00-291062D18C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BC775D8-597A-42A6-82CB-38E5654052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>
                                            <p:graphicEl>
                                              <a:dgm id="{1BC775D8-597A-42A6-82CB-38E5654052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02504BA-B283-4E20-9772-0AFD1BBD09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graphicEl>
                                              <a:dgm id="{B02504BA-B283-4E20-9772-0AFD1BBD09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5C146BD-A476-4D7E-BE02-640C3BE38F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>
                                            <p:graphicEl>
                                              <a:dgm id="{45C146BD-A476-4D7E-BE02-640C3BE38F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1792CF0-F3F4-4FA9-AB0A-CE0D2D99D4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>
                                            <p:graphicEl>
                                              <a:dgm id="{61792CF0-F3F4-4FA9-AB0A-CE0D2D99D4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E5C7F30-E1C4-49B0-B232-A5F62EEEBD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>
                                            <p:graphicEl>
                                              <a:dgm id="{5E5C7F30-E1C4-49B0-B232-A5F62EEEBD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C8D9A1D-BF9F-44AA-968B-93019C2E3A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">
                                            <p:graphicEl>
                                              <a:dgm id="{8C8D9A1D-BF9F-44AA-968B-93019C2E3A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548680"/>
            <a:ext cx="5832648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InnoMol network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pic>
        <p:nvPicPr>
          <p:cNvPr id="3074" name="Picture 2" descr="C:\Olidata\Grants\FP7\FP7\REGPOT_2012\Europe_ma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52802"/>
            <a:ext cx="3807832" cy="4446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780771" y="1352802"/>
            <a:ext cx="3902938" cy="4432717"/>
            <a:chOff x="1154061" y="1352802"/>
            <a:chExt cx="3902938" cy="4432717"/>
          </a:xfrm>
        </p:grpSpPr>
        <p:sp>
          <p:nvSpPr>
            <p:cNvPr id="2" name="Isosceles Triangle 1"/>
            <p:cNvSpPr/>
            <p:nvPr/>
          </p:nvSpPr>
          <p:spPr>
            <a:xfrm>
              <a:off x="1199248" y="3106805"/>
              <a:ext cx="1060704" cy="914400"/>
            </a:xfrm>
            <a:prstGeom prst="triangl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26086" y="2924944"/>
              <a:ext cx="263091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hr-HR" sz="8000" dirty="0" smtClean="0">
                  <a:solidFill>
                    <a:schemeClr val="accent3"/>
                  </a:solidFill>
                </a:rPr>
                <a:t>11</a:t>
              </a:r>
              <a:r>
                <a:rPr lang="hr-HR" dirty="0" smtClean="0"/>
                <a:t> </a:t>
              </a:r>
              <a:r>
                <a:rPr lang="hr-HR" sz="2000" b="1" dirty="0" smtClean="0">
                  <a:solidFill>
                    <a:schemeClr val="bg1">
                      <a:lumMod val="65000"/>
                    </a:schemeClr>
                  </a:solidFill>
                </a:rPr>
                <a:t>EU members</a:t>
              </a:r>
            </a:p>
          </p:txBody>
        </p:sp>
        <p:sp>
          <p:nvSpPr>
            <p:cNvPr id="6" name="5-Point Star 5"/>
            <p:cNvSpPr/>
            <p:nvPr/>
          </p:nvSpPr>
          <p:spPr>
            <a:xfrm>
              <a:off x="1290920" y="4653136"/>
              <a:ext cx="914400" cy="914400"/>
            </a:xfrm>
            <a:prstGeom prst="star5">
              <a:avLst/>
            </a:prstGeom>
            <a:solidFill>
              <a:srgbClr val="FFFF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425210" y="4462080"/>
              <a:ext cx="248459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hr-HR" sz="8000" dirty="0" smtClean="0">
                  <a:solidFill>
                    <a:srgbClr val="FFFF00"/>
                  </a:solidFill>
                </a:rPr>
                <a:t>1</a:t>
              </a:r>
              <a:r>
                <a:rPr lang="hr-HR" dirty="0"/>
                <a:t> </a:t>
              </a:r>
              <a:r>
                <a:rPr lang="hr-HR" sz="2000" b="1" dirty="0" smtClean="0">
                  <a:solidFill>
                    <a:schemeClr val="bg1">
                      <a:lumMod val="65000"/>
                    </a:schemeClr>
                  </a:solidFill>
                </a:rPr>
                <a:t>Associated state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03541" y="1352802"/>
              <a:ext cx="235179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hr-HR" sz="8000" dirty="0" smtClean="0">
                  <a:solidFill>
                    <a:srgbClr val="7030A0"/>
                  </a:solidFill>
                </a:rPr>
                <a:t>36 </a:t>
              </a:r>
              <a:r>
                <a:rPr lang="hr-HR" sz="2000" b="1" dirty="0" smtClean="0">
                  <a:solidFill>
                    <a:schemeClr val="bg1">
                      <a:lumMod val="65000"/>
                    </a:schemeClr>
                  </a:solidFill>
                </a:rPr>
                <a:t>Partners</a:t>
              </a:r>
            </a:p>
          </p:txBody>
        </p:sp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061" y="1628800"/>
              <a:ext cx="1214437" cy="85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95360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13" y="0"/>
            <a:ext cx="1800200" cy="148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004736"/>
            <a:ext cx="9271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932864"/>
            <a:ext cx="1080120" cy="77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862146"/>
            <a:ext cx="1152128" cy="7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051720" y="548680"/>
            <a:ext cx="5832648" cy="648072"/>
          </a:xfrm>
          <a:prstGeom prst="wedgeRoundRectCallout">
            <a:avLst>
              <a:gd name="adj1" fmla="val -55250"/>
              <a:gd name="adj2" fmla="val 40969"/>
              <a:gd name="adj3" fmla="val 16667"/>
            </a:avLst>
          </a:prstGeom>
          <a:solidFill>
            <a:srgbClr val="97CA3D"/>
          </a:solidFill>
          <a:ln>
            <a:solidFill>
              <a:srgbClr val="97CA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r-HR" sz="3600" dirty="0" smtClean="0">
                <a:solidFill>
                  <a:prstClr val="white"/>
                </a:solidFill>
                <a:latin typeface="Scala Sans" pitchFamily="50" charset="0"/>
              </a:rPr>
              <a:t>InnoMol history</a:t>
            </a:r>
            <a:endParaRPr lang="en-US" sz="3600" dirty="0">
              <a:solidFill>
                <a:prstClr val="white"/>
              </a:solidFill>
              <a:latin typeface="Scala Sans" pitchFamily="50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7544" y="2132856"/>
            <a:ext cx="8136905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hr-HR" sz="2400" dirty="0" smtClean="0">
                <a:solidFill>
                  <a:prstClr val="black"/>
                </a:solidFill>
              </a:rPr>
              <a:t>FP7-REGPOT-2012-2013-1: </a:t>
            </a:r>
            <a:r>
              <a:rPr lang="hr-HR" sz="2400" i="1" dirty="0" smtClean="0">
                <a:solidFill>
                  <a:prstClr val="black"/>
                </a:solidFill>
              </a:rPr>
              <a:t>03</a:t>
            </a:r>
            <a:r>
              <a:rPr lang="hr-HR" sz="2400" i="1" dirty="0">
                <a:solidFill>
                  <a:prstClr val="black"/>
                </a:solidFill>
              </a:rPr>
              <a:t>. 01. </a:t>
            </a:r>
            <a:r>
              <a:rPr lang="hr-HR" sz="2400" i="1" dirty="0" smtClean="0">
                <a:solidFill>
                  <a:prstClr val="black"/>
                </a:solidFill>
              </a:rPr>
              <a:t>2012</a:t>
            </a:r>
            <a:endParaRPr lang="hr-HR" sz="2400" i="1" dirty="0">
              <a:solidFill>
                <a:prstClr val="black"/>
              </a:solidFill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hr-HR" sz="2400" dirty="0" smtClean="0">
                <a:solidFill>
                  <a:prstClr val="black"/>
                </a:solidFill>
              </a:rPr>
              <a:t>Enhancement </a:t>
            </a:r>
            <a:r>
              <a:rPr lang="hr-HR" sz="2400" dirty="0">
                <a:solidFill>
                  <a:prstClr val="black"/>
                </a:solidFill>
              </a:rPr>
              <a:t>of the Innovation Potential in SEE through new Molecular Solutions in Research and Development - InnoMol </a:t>
            </a:r>
            <a:endParaRPr lang="hr-HR" sz="2400" dirty="0" smtClean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hr-HR" sz="2400" dirty="0" smtClean="0">
                <a:solidFill>
                  <a:schemeClr val="bg1">
                    <a:lumMod val="65000"/>
                  </a:schemeClr>
                </a:solidFill>
              </a:rPr>
              <a:t>	Mark 14 (of 15)</a:t>
            </a:r>
            <a:endParaRPr lang="hr-HR" sz="2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8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1147</TotalTime>
  <Words>295</Words>
  <Application>Microsoft Macintosh PowerPoint</Application>
  <PresentationFormat>On-screen Show (4:3)</PresentationFormat>
  <Paragraphs>68</Paragraphs>
  <Slides>14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InnoMol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InnoMol</dc:title>
  <dc:creator>bzpetra</dc:creator>
  <cp:lastModifiedBy>Oliver Vugrek</cp:lastModifiedBy>
  <cp:revision>40</cp:revision>
  <dcterms:created xsi:type="dcterms:W3CDTF">2013-06-26T14:26:28Z</dcterms:created>
  <dcterms:modified xsi:type="dcterms:W3CDTF">2013-07-05T14:33:20Z</dcterms:modified>
</cp:coreProperties>
</file>